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Oxygen"/>
      <p:regular r:id="rId43"/>
      <p:bold r:id="rId44"/>
    </p:embeddedFon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Oxygen-bold.fntdata"/><Relationship Id="rId21" Type="http://schemas.openxmlformats.org/officeDocument/2006/relationships/slide" Target="slides/slide16.xml"/><Relationship Id="rId43" Type="http://schemas.openxmlformats.org/officeDocument/2006/relationships/font" Target="fonts/Oxygen-regular.fntdata"/><Relationship Id="rId24" Type="http://schemas.openxmlformats.org/officeDocument/2006/relationships/slide" Target="slides/slide19.xml"/><Relationship Id="rId46" Type="http://schemas.openxmlformats.org/officeDocument/2006/relationships/font" Target="fonts/Roboto-bold.fntdata"/><Relationship Id="rId23" Type="http://schemas.openxmlformats.org/officeDocument/2006/relationships/slide" Target="slides/slide18.xml"/><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oboto-boldItalic.fntdata"/><Relationship Id="rId25" Type="http://schemas.openxmlformats.org/officeDocument/2006/relationships/slide" Target="slides/slide20.xml"/><Relationship Id="rId47"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 name="Google Shape;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3ebc7d282_0_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40" name="Google Shape;140;g353ebc7d282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3ebc7d282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1" name="Google Shape;171;g353ebc7d282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53ebc7d282_0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77" name="Google Shape;177;g353ebc7d282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53ebc7d282_0_1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24" name="Google Shape;224;g353ebc7d282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53ebc7d282_0_1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40" name="Google Shape;240;g353ebc7d282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53ebc7d282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9" name="Google Shape;249;g353ebc7d282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53ebc7d282_0_3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55" name="Google Shape;255;g353ebc7d282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3ebc7d282_0_4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70" name="Google Shape;270;g353ebc7d282_0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5749f13f3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5749f13f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3ebc7d282_0_4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a:t>La gente no traduce así, no memoriza toda la frase y saca la traducción palabra a palabra, se fija en determinadas palabras para cada palabra que traduce.</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sz="1150">
                <a:solidFill>
                  <a:srgbClr val="595858"/>
                </a:solidFill>
                <a:highlight>
                  <a:srgbClr val="FFFFFF"/>
                </a:highlight>
                <a:latin typeface="Roboto"/>
                <a:ea typeface="Roboto"/>
                <a:cs typeface="Roboto"/>
                <a:sym typeface="Roboto"/>
              </a:rPr>
              <a:t>Simply by counting heads, right? You don’t need to consider any other things in the photo. Now, if anyone asks a different question, “Who is the teacher in the photo?”, your brain knows exactly what to do. It will simply start looking for the features of an adult in the photo. The rest of the features will simply be ignored. </a:t>
            </a:r>
            <a:r>
              <a:rPr b="1" lang="en-US" sz="1150">
                <a:solidFill>
                  <a:srgbClr val="333333"/>
                </a:solidFill>
                <a:highlight>
                  <a:srgbClr val="FFFFFF"/>
                </a:highlight>
                <a:latin typeface="Roboto"/>
                <a:ea typeface="Roboto"/>
                <a:cs typeface="Roboto"/>
                <a:sym typeface="Roboto"/>
              </a:rPr>
              <a:t>This is the ‘</a:t>
            </a:r>
            <a:endParaRPr b="1" sz="115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b="1" sz="115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None/>
            </a:pPr>
            <a:r>
              <a:rPr b="1" lang="en-US" sz="1150">
                <a:solidFill>
                  <a:srgbClr val="333333"/>
                </a:solidFill>
                <a:highlight>
                  <a:srgbClr val="FFFFFF"/>
                </a:highlight>
                <a:latin typeface="Roboto"/>
                <a:ea typeface="Roboto"/>
                <a:cs typeface="Roboto"/>
                <a:sym typeface="Roboto"/>
              </a:rPr>
              <a:t>Infoormation bottleneck</a:t>
            </a:r>
            <a:endParaRPr b="1" sz="1150">
              <a:solidFill>
                <a:srgbClr val="333333"/>
              </a:solidFill>
              <a:highlight>
                <a:srgbClr val="FFFFFF"/>
              </a:highlight>
              <a:latin typeface="Roboto"/>
              <a:ea typeface="Roboto"/>
              <a:cs typeface="Roboto"/>
              <a:sym typeface="Roboto"/>
            </a:endParaRPr>
          </a:p>
        </p:txBody>
      </p:sp>
      <p:sp>
        <p:nvSpPr>
          <p:cNvPr id="284" name="Google Shape;284;g353ebc7d282_0_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353ebc7d282_0_3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g353ebc7d282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5749f13f36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5749f13f3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5a3280f627_1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5a3280f62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5749f13f36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5749f13f3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a3280f627_1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5a3280f62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a3280f627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a3280f62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3ebc7d282_0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53ebc7d282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5a3280f62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5a3280f6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5a3280f627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5a3280f62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5a3280f627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5a3280f62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5a3280f627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5a3280f62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53ebc7d28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 name="Google Shape;54;g353ebc7d28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5a3280f627_1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5a3280f62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53ebc7d282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53ebc7d282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53ebc7d282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53ebc7d282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5749f13f36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5749f13f3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5749f13f36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5749f13f3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5749f13f36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5749f13f3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5749f13f36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5749f13f3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5749f13f36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5749f13f3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53ebc7d28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 name="Google Shape;61;g353ebc7d28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3ebc7d282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8" name="Google Shape;68;g353ebc7d282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3ebc7d282_0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77" name="Google Shape;77;g353ebc7d282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53ebc7d282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97" name="Google Shape;97;g353ebc7d282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53ebc7d282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08" name="Google Shape;108;g353ebc7d282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3ebc7d28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353ebc7d282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These two factors make it possible to learn a single model f that operates on</a:t>
            </a:r>
            <a:endParaRPr/>
          </a:p>
          <a:p>
            <a:pPr indent="0" lvl="0" marL="0" rtl="0" algn="l">
              <a:lnSpc>
                <a:spcPct val="100000"/>
              </a:lnSpc>
              <a:spcBef>
                <a:spcPts val="0"/>
              </a:spcBef>
              <a:spcAft>
                <a:spcPts val="0"/>
              </a:spcAft>
              <a:buClr>
                <a:schemeClr val="dk1"/>
              </a:buClr>
              <a:buSzPts val="1100"/>
              <a:buFont typeface="Arial"/>
              <a:buNone/>
            </a:pPr>
            <a:r>
              <a:rPr lang="en-US"/>
              <a:t>all time steps and all sequence lengths, rather than needing to learn a separate</a:t>
            </a:r>
            <a:endParaRPr/>
          </a:p>
          <a:p>
            <a:pPr indent="0" lvl="0" marL="0" rtl="0" algn="l">
              <a:lnSpc>
                <a:spcPct val="100000"/>
              </a:lnSpc>
              <a:spcBef>
                <a:spcPts val="0"/>
              </a:spcBef>
              <a:spcAft>
                <a:spcPts val="0"/>
              </a:spcAft>
              <a:buClr>
                <a:schemeClr val="dk1"/>
              </a:buClr>
              <a:buSzPts val="1100"/>
              <a:buFont typeface="Arial"/>
              <a:buNone/>
            </a:pPr>
            <a:r>
              <a:rPr lang="en-US"/>
              <a:t>model g ( t ) for all possible time steps. Learning a single, shared model allows</a:t>
            </a:r>
            <a:endParaRPr/>
          </a:p>
          <a:p>
            <a:pPr indent="0" lvl="0" marL="0" rtl="0" algn="l">
              <a:lnSpc>
                <a:spcPct val="100000"/>
              </a:lnSpc>
              <a:spcBef>
                <a:spcPts val="0"/>
              </a:spcBef>
              <a:spcAft>
                <a:spcPts val="0"/>
              </a:spcAft>
              <a:buClr>
                <a:schemeClr val="dk1"/>
              </a:buClr>
              <a:buSzPts val="1100"/>
              <a:buFont typeface="Arial"/>
              <a:buNone/>
            </a:pPr>
            <a:r>
              <a:rPr lang="en-US"/>
              <a:t>generalization to sequence lengths that did not appear in the training set, and</a:t>
            </a:r>
            <a:endParaRPr/>
          </a:p>
          <a:p>
            <a:pPr indent="0" lvl="0" marL="0" rtl="0" algn="l">
              <a:lnSpc>
                <a:spcPct val="100000"/>
              </a:lnSpc>
              <a:spcBef>
                <a:spcPts val="0"/>
              </a:spcBef>
              <a:spcAft>
                <a:spcPts val="0"/>
              </a:spcAft>
              <a:buClr>
                <a:schemeClr val="dk1"/>
              </a:buClr>
              <a:buSzPts val="1100"/>
              <a:buFont typeface="Arial"/>
              <a:buNone/>
            </a:pPr>
            <a:r>
              <a:rPr lang="en-US"/>
              <a:t>allows the model to be estimated with far fewer training examples than would be</a:t>
            </a:r>
            <a:endParaRPr/>
          </a:p>
          <a:p>
            <a:pPr indent="0" lvl="0" marL="0" rtl="0" algn="l">
              <a:lnSpc>
                <a:spcPct val="100000"/>
              </a:lnSpc>
              <a:spcBef>
                <a:spcPts val="0"/>
              </a:spcBef>
              <a:spcAft>
                <a:spcPts val="0"/>
              </a:spcAft>
              <a:buClr>
                <a:schemeClr val="dk1"/>
              </a:buClr>
              <a:buSzPts val="1100"/>
              <a:buFont typeface="Arial"/>
              <a:buNone/>
            </a:pPr>
            <a:r>
              <a:rPr lang="en-US"/>
              <a:t>required without parameter sharing.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US" sz="1600">
                <a:solidFill>
                  <a:srgbClr val="292929"/>
                </a:solidFill>
                <a:highlight>
                  <a:srgbClr val="FFFFFF"/>
                </a:highlight>
                <a:latin typeface="Georgia"/>
                <a:ea typeface="Georgia"/>
                <a:cs typeface="Georgia"/>
                <a:sym typeface="Georgia"/>
              </a:rPr>
              <a:t>As we read any essay, we are able to interpret the sentence we are currently reading better because of the information we gained from previous sentences of the essay. Similarly, we can understand the conclusion of a novel only if we have read the beginning and middle of the novel. The same logic follows for audio as well. On a basic level, interpreting a certain part of a sequence requires information gained from the previous parts of the sequence. Thus, in a human brain, information that persists in our memory while interpreting sequential data is vital in understanding each part of the sequence. Similarly, RNNs also try to incorporate this capacity of memory by updating something called the “state” of its cells each time we move from one part of a sequence to another. The state of a cell is basically the total information gained by it so far by reading the sequence.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1583342"/>
            <a:ext cx="7772400" cy="1159856"/>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None/>
              <a:defRPr sz="4800"/>
            </a:lvl1pPr>
            <a:lvl2pPr lvl="1" algn="ctr">
              <a:spcBef>
                <a:spcPts val="0"/>
              </a:spcBef>
              <a:spcAft>
                <a:spcPts val="0"/>
              </a:spcAft>
              <a:buSzPts val="1400"/>
              <a:buNone/>
              <a:defRPr sz="4800"/>
            </a:lvl2pPr>
            <a:lvl3pPr lvl="2" algn="ctr">
              <a:spcBef>
                <a:spcPts val="0"/>
              </a:spcBef>
              <a:spcAft>
                <a:spcPts val="0"/>
              </a:spcAft>
              <a:buSzPts val="1400"/>
              <a:buNone/>
              <a:defRPr sz="4800"/>
            </a:lvl3pPr>
            <a:lvl4pPr lvl="3" algn="ctr">
              <a:spcBef>
                <a:spcPts val="0"/>
              </a:spcBef>
              <a:spcAft>
                <a:spcPts val="0"/>
              </a:spcAft>
              <a:buSzPts val="1400"/>
              <a:buNone/>
              <a:defRPr sz="4800"/>
            </a:lvl4pPr>
            <a:lvl5pPr lvl="4" algn="ctr">
              <a:spcBef>
                <a:spcPts val="0"/>
              </a:spcBef>
              <a:spcAft>
                <a:spcPts val="0"/>
              </a:spcAft>
              <a:buSzPts val="1400"/>
              <a:buNone/>
              <a:defRPr sz="4800"/>
            </a:lvl5pPr>
            <a:lvl6pPr lvl="5" algn="ctr">
              <a:spcBef>
                <a:spcPts val="0"/>
              </a:spcBef>
              <a:spcAft>
                <a:spcPts val="0"/>
              </a:spcAft>
              <a:buSzPts val="1400"/>
              <a:buNone/>
              <a:defRPr sz="4800"/>
            </a:lvl6pPr>
            <a:lvl7pPr lvl="6" algn="ctr">
              <a:spcBef>
                <a:spcPts val="0"/>
              </a:spcBef>
              <a:spcAft>
                <a:spcPts val="0"/>
              </a:spcAft>
              <a:buSzPts val="1400"/>
              <a:buNone/>
              <a:defRPr sz="4800"/>
            </a:lvl7pPr>
            <a:lvl8pPr lvl="7" algn="ctr">
              <a:spcBef>
                <a:spcPts val="0"/>
              </a:spcBef>
              <a:spcAft>
                <a:spcPts val="0"/>
              </a:spcAft>
              <a:buSzPts val="1400"/>
              <a:buNone/>
              <a:defRPr sz="4800"/>
            </a:lvl8pPr>
            <a:lvl9pPr lvl="8" algn="ctr">
              <a:spcBef>
                <a:spcPts val="0"/>
              </a:spcBef>
              <a:spcAft>
                <a:spcPts val="0"/>
              </a:spcAft>
              <a:buSzPts val="1400"/>
              <a:buNone/>
              <a:defRPr sz="4800"/>
            </a:lvl9pPr>
          </a:lstStyle>
          <a:p/>
        </p:txBody>
      </p:sp>
      <p:sp>
        <p:nvSpPr>
          <p:cNvPr id="10" name="Google Shape;10;p2"/>
          <p:cNvSpPr txBox="1"/>
          <p:nvPr>
            <p:ph idx="1" type="subTitle"/>
          </p:nvPr>
        </p:nvSpPr>
        <p:spPr>
          <a:xfrm>
            <a:off x="685800" y="2840053"/>
            <a:ext cx="7772400" cy="784737"/>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1400"/>
              <a:buFont typeface="Arial"/>
              <a:buNone/>
              <a:defRPr>
                <a:solidFill>
                  <a:schemeClr val="dk2"/>
                </a:solidFill>
              </a:defRPr>
            </a:lvl1pPr>
            <a:lvl2pPr lvl="1" algn="ctr">
              <a:spcBef>
                <a:spcPts val="0"/>
              </a:spcBef>
              <a:spcAft>
                <a:spcPts val="0"/>
              </a:spcAft>
              <a:buClr>
                <a:schemeClr val="dk2"/>
              </a:buClr>
              <a:buSzPts val="3000"/>
              <a:buFont typeface="Arial"/>
              <a:buNone/>
              <a:defRPr sz="3000">
                <a:solidFill>
                  <a:schemeClr val="dk2"/>
                </a:solidFill>
              </a:defRPr>
            </a:lvl2pPr>
            <a:lvl3pPr lvl="2" algn="ctr">
              <a:spcBef>
                <a:spcPts val="0"/>
              </a:spcBef>
              <a:spcAft>
                <a:spcPts val="0"/>
              </a:spcAft>
              <a:buClr>
                <a:schemeClr val="dk2"/>
              </a:buClr>
              <a:buSzPts val="3000"/>
              <a:buFont typeface="Arial"/>
              <a:buNone/>
              <a:defRPr sz="3000">
                <a:solidFill>
                  <a:schemeClr val="dk2"/>
                </a:solidFill>
              </a:defRPr>
            </a:lvl3pPr>
            <a:lvl4pPr lvl="3" algn="ctr">
              <a:spcBef>
                <a:spcPts val="0"/>
              </a:spcBef>
              <a:spcAft>
                <a:spcPts val="0"/>
              </a:spcAft>
              <a:buClr>
                <a:schemeClr val="dk2"/>
              </a:buClr>
              <a:buSzPts val="3000"/>
              <a:buFont typeface="Arial"/>
              <a:buNone/>
              <a:defRPr sz="3000">
                <a:solidFill>
                  <a:schemeClr val="dk2"/>
                </a:solidFill>
              </a:defRPr>
            </a:lvl4pPr>
            <a:lvl5pPr lvl="4" algn="ctr">
              <a:spcBef>
                <a:spcPts val="0"/>
              </a:spcBef>
              <a:spcAft>
                <a:spcPts val="0"/>
              </a:spcAft>
              <a:buClr>
                <a:schemeClr val="dk2"/>
              </a:buClr>
              <a:buSzPts val="3000"/>
              <a:buFont typeface="Arial"/>
              <a:buNone/>
              <a:defRPr sz="3000">
                <a:solidFill>
                  <a:schemeClr val="dk2"/>
                </a:solidFill>
              </a:defRPr>
            </a:lvl5pPr>
            <a:lvl6pPr lvl="5" algn="ctr">
              <a:lnSpc>
                <a:spcPct val="100000"/>
              </a:lnSpc>
              <a:spcBef>
                <a:spcPts val="0"/>
              </a:spcBef>
              <a:spcAft>
                <a:spcPts val="0"/>
              </a:spcAft>
              <a:buClr>
                <a:schemeClr val="dk2"/>
              </a:buClr>
              <a:buSzPts val="3000"/>
              <a:buFont typeface="Arial"/>
              <a:buNone/>
              <a:defRPr sz="3000">
                <a:solidFill>
                  <a:schemeClr val="dk2"/>
                </a:solidFill>
              </a:defRPr>
            </a:lvl6pPr>
            <a:lvl7pPr lvl="6" algn="ctr">
              <a:lnSpc>
                <a:spcPct val="100000"/>
              </a:lnSpc>
              <a:spcBef>
                <a:spcPts val="0"/>
              </a:spcBef>
              <a:spcAft>
                <a:spcPts val="0"/>
              </a:spcAft>
              <a:buClr>
                <a:schemeClr val="dk2"/>
              </a:buClr>
              <a:buSzPts val="3000"/>
              <a:buFont typeface="Arial"/>
              <a:buNone/>
              <a:defRPr sz="3000">
                <a:solidFill>
                  <a:schemeClr val="dk2"/>
                </a:solidFill>
              </a:defRPr>
            </a:lvl7pPr>
            <a:lvl8pPr lvl="7" algn="ctr">
              <a:lnSpc>
                <a:spcPct val="100000"/>
              </a:lnSpc>
              <a:spcBef>
                <a:spcPts val="0"/>
              </a:spcBef>
              <a:spcAft>
                <a:spcPts val="0"/>
              </a:spcAft>
              <a:buClr>
                <a:schemeClr val="dk2"/>
              </a:buClr>
              <a:buSzPts val="3000"/>
              <a:buFont typeface="Arial"/>
              <a:buNone/>
              <a:defRPr sz="3000">
                <a:solidFill>
                  <a:schemeClr val="dk2"/>
                </a:solidFill>
              </a:defRPr>
            </a:lvl8pPr>
            <a:lvl9pPr lvl="8" algn="ctr">
              <a:lnSpc>
                <a:spcPct val="100000"/>
              </a:lnSpc>
              <a:spcBef>
                <a:spcPts val="0"/>
              </a:spcBef>
              <a:spcAft>
                <a:spcPts val="0"/>
              </a:spcAft>
              <a:buClr>
                <a:schemeClr val="dk2"/>
              </a:buClr>
              <a:buSzPts val="3000"/>
              <a:buFont typeface="Arial"/>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3" name="Shape 33"/>
        <p:cNvGrpSpPr/>
        <p:nvPr/>
      </p:nvGrpSpPr>
      <p:grpSpPr>
        <a:xfrm>
          <a:off x="0" y="0"/>
          <a:ext cx="0" cy="0"/>
          <a:chOff x="0" y="0"/>
          <a:chExt cx="0" cy="0"/>
        </a:xfrm>
      </p:grpSpPr>
      <p:pic>
        <p:nvPicPr>
          <p:cNvPr id="34" name="Google Shape;34;p11"/>
          <p:cNvPicPr preferRelativeResize="0"/>
          <p:nvPr/>
        </p:nvPicPr>
        <p:blipFill rotWithShape="1">
          <a:blip r:embed="rId2">
            <a:alphaModFix/>
          </a:blip>
          <a:srcRect b="0" l="0" r="0" t="0"/>
          <a:stretch/>
        </p:blipFill>
        <p:spPr>
          <a:xfrm>
            <a:off x="0" y="0"/>
            <a:ext cx="9143999" cy="5143500"/>
          </a:xfrm>
          <a:prstGeom prst="rect">
            <a:avLst/>
          </a:prstGeom>
          <a:noFill/>
          <a:ln>
            <a:noFill/>
          </a:ln>
        </p:spPr>
      </p:pic>
      <p:sp>
        <p:nvSpPr>
          <p:cNvPr id="35" name="Google Shape;35;p11"/>
          <p:cNvSpPr txBox="1"/>
          <p:nvPr>
            <p:ph idx="12" type="sldNum"/>
          </p:nvPr>
        </p:nvSpPr>
        <p:spPr>
          <a:xfrm>
            <a:off x="8085584"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
          <p:cNvSpPr txBox="1"/>
          <p:nvPr>
            <p:ph idx="1" type="body"/>
          </p:nvPr>
        </p:nvSpPr>
        <p:spPr>
          <a:xfrm>
            <a:off x="457200" y="1200150"/>
            <a:ext cx="8229600" cy="3725680"/>
          </a:xfrm>
          <a:prstGeom prst="rect">
            <a:avLst/>
          </a:prstGeom>
          <a:noFill/>
          <a:ln>
            <a:noFill/>
          </a:ln>
        </p:spPr>
        <p:txBody>
          <a:bodyPr anchorCtr="0" anchor="t" bIns="91425" lIns="91425" spcFirstLastPara="1" rIns="91425" wrap="square" tIns="91425">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400"/>
              <a:buFont typeface="Arial"/>
              <a:buNone/>
              <a:defRPr/>
            </a:lvl6pPr>
            <a:lvl7pPr indent="-228600" lvl="6" marL="3200400" algn="l">
              <a:lnSpc>
                <a:spcPct val="100000"/>
              </a:lnSpc>
              <a:spcBef>
                <a:spcPts val="0"/>
              </a:spcBef>
              <a:spcAft>
                <a:spcPts val="0"/>
              </a:spcAft>
              <a:buClr>
                <a:srgbClr val="000000"/>
              </a:buClr>
              <a:buSzPts val="1400"/>
              <a:buFont typeface="Arial"/>
              <a:buNone/>
              <a:defRPr/>
            </a:lvl7pPr>
            <a:lvl8pPr indent="-228600" lvl="7" marL="3657600" algn="l">
              <a:lnSpc>
                <a:spcPct val="100000"/>
              </a:lnSpc>
              <a:spcBef>
                <a:spcPts val="0"/>
              </a:spcBef>
              <a:spcAft>
                <a:spcPts val="0"/>
              </a:spcAft>
              <a:buClr>
                <a:srgbClr val="000000"/>
              </a:buClr>
              <a:buSzPts val="1400"/>
              <a:buFont typeface="Arial"/>
              <a:buNone/>
              <a:defRPr/>
            </a:lvl8pPr>
            <a:lvl9pPr indent="-228600" lvl="8" marL="4114800" algn="l">
              <a:lnSpc>
                <a:spcPct val="100000"/>
              </a:lnSpc>
              <a:spcBef>
                <a:spcPts val="0"/>
              </a:spcBef>
              <a:spcAft>
                <a:spcPts val="0"/>
              </a:spcAft>
              <a:buClr>
                <a:srgbClr val="000000"/>
              </a:buClr>
              <a:buSzPts val="1400"/>
              <a:buFont typeface="Arial"/>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5" name="Shape 15"/>
        <p:cNvGrpSpPr/>
        <p:nvPr/>
      </p:nvGrpSpPr>
      <p:grpSpPr>
        <a:xfrm>
          <a:off x="0" y="0"/>
          <a:ext cx="0" cy="0"/>
          <a:chOff x="0" y="0"/>
          <a:chExt cx="0" cy="0"/>
        </a:xfrm>
      </p:grpSpPr>
      <p:sp>
        <p:nvSpPr>
          <p:cNvPr id="16" name="Google Shape;16;p5"/>
          <p:cNvSpPr txBox="1"/>
          <p:nvPr>
            <p:ph idx="1" type="body"/>
          </p:nvPr>
        </p:nvSpPr>
        <p:spPr>
          <a:xfrm>
            <a:off x="457200" y="4406309"/>
            <a:ext cx="8229600" cy="519520"/>
          </a:xfrm>
          <a:prstGeom prst="rect">
            <a:avLst/>
          </a:prstGeom>
          <a:noFill/>
          <a:ln>
            <a:noFill/>
          </a:ln>
        </p:spPr>
        <p:txBody>
          <a:bodyPr anchorCtr="0" anchor="t" bIns="91425" lIns="91425" spcFirstLastPara="1" rIns="91425" wrap="square" tIns="91425">
            <a:noAutofit/>
          </a:bodyPr>
          <a:lstStyle>
            <a:lvl1pPr indent="-228600" lvl="0" marL="457200" algn="ctr">
              <a:spcBef>
                <a:spcPts val="360"/>
              </a:spcBef>
              <a:spcAft>
                <a:spcPts val="0"/>
              </a:spcAft>
              <a:buClr>
                <a:srgbClr val="000000"/>
              </a:buClr>
              <a:buSzPts val="1800"/>
              <a:buFont typeface="Arial"/>
              <a:buNone/>
              <a:defRPr sz="1800"/>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6"/>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7"/>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7"/>
          <p:cNvSpPr txBox="1"/>
          <p:nvPr>
            <p:ph idx="1" type="body"/>
          </p:nvPr>
        </p:nvSpPr>
        <p:spPr>
          <a:xfrm>
            <a:off x="457200" y="1200150"/>
            <a:ext cx="3994525" cy="3725680"/>
          </a:xfrm>
          <a:prstGeom prst="rect">
            <a:avLst/>
          </a:prstGeom>
          <a:noFill/>
          <a:ln>
            <a:noFill/>
          </a:ln>
        </p:spPr>
        <p:txBody>
          <a:bodyPr anchorCtr="0" anchor="t" bIns="91425" lIns="91425" spcFirstLastPara="1" rIns="91425" wrap="square" tIns="91425">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400"/>
              <a:buFont typeface="Arial"/>
              <a:buNone/>
              <a:defRPr/>
            </a:lvl6pPr>
            <a:lvl7pPr indent="-228600" lvl="6" marL="3200400" algn="l">
              <a:lnSpc>
                <a:spcPct val="100000"/>
              </a:lnSpc>
              <a:spcBef>
                <a:spcPts val="0"/>
              </a:spcBef>
              <a:spcAft>
                <a:spcPts val="0"/>
              </a:spcAft>
              <a:buClr>
                <a:srgbClr val="000000"/>
              </a:buClr>
              <a:buSzPts val="1400"/>
              <a:buFont typeface="Arial"/>
              <a:buNone/>
              <a:defRPr/>
            </a:lvl7pPr>
            <a:lvl8pPr indent="-228600" lvl="7" marL="3657600" algn="l">
              <a:lnSpc>
                <a:spcPct val="100000"/>
              </a:lnSpc>
              <a:spcBef>
                <a:spcPts val="0"/>
              </a:spcBef>
              <a:spcAft>
                <a:spcPts val="0"/>
              </a:spcAft>
              <a:buClr>
                <a:srgbClr val="000000"/>
              </a:buClr>
              <a:buSzPts val="1400"/>
              <a:buFont typeface="Arial"/>
              <a:buNone/>
              <a:defRPr/>
            </a:lvl8pPr>
            <a:lvl9pPr indent="-228600" lvl="8" marL="4114800" algn="l">
              <a:lnSpc>
                <a:spcPct val="100000"/>
              </a:lnSpc>
              <a:spcBef>
                <a:spcPts val="0"/>
              </a:spcBef>
              <a:spcAft>
                <a:spcPts val="0"/>
              </a:spcAft>
              <a:buClr>
                <a:srgbClr val="000000"/>
              </a:buClr>
              <a:buSzPts val="1400"/>
              <a:buFont typeface="Arial"/>
              <a:buNone/>
              <a:defRPr/>
            </a:lvl9pPr>
          </a:lstStyle>
          <a:p/>
        </p:txBody>
      </p:sp>
      <p:sp>
        <p:nvSpPr>
          <p:cNvPr id="22" name="Google Shape;22;p7"/>
          <p:cNvSpPr txBox="1"/>
          <p:nvPr>
            <p:ph idx="2" type="body"/>
          </p:nvPr>
        </p:nvSpPr>
        <p:spPr>
          <a:xfrm>
            <a:off x="4692273" y="1200150"/>
            <a:ext cx="3994525" cy="3725680"/>
          </a:xfrm>
          <a:prstGeom prst="rect">
            <a:avLst/>
          </a:prstGeom>
          <a:noFill/>
          <a:ln>
            <a:noFill/>
          </a:ln>
        </p:spPr>
        <p:txBody>
          <a:bodyPr anchorCtr="0" anchor="t" bIns="91425" lIns="91425" spcFirstLastPara="1" rIns="91425" wrap="square" tIns="91425">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400"/>
              <a:buFont typeface="Arial"/>
              <a:buNone/>
              <a:defRPr/>
            </a:lvl6pPr>
            <a:lvl7pPr indent="-228600" lvl="6" marL="3200400" algn="l">
              <a:lnSpc>
                <a:spcPct val="100000"/>
              </a:lnSpc>
              <a:spcBef>
                <a:spcPts val="0"/>
              </a:spcBef>
              <a:spcAft>
                <a:spcPts val="0"/>
              </a:spcAft>
              <a:buClr>
                <a:srgbClr val="000000"/>
              </a:buClr>
              <a:buSzPts val="1400"/>
              <a:buFont typeface="Arial"/>
              <a:buNone/>
              <a:defRPr/>
            </a:lvl7pPr>
            <a:lvl8pPr indent="-228600" lvl="7" marL="3657600" algn="l">
              <a:lnSpc>
                <a:spcPct val="100000"/>
              </a:lnSpc>
              <a:spcBef>
                <a:spcPts val="0"/>
              </a:spcBef>
              <a:spcAft>
                <a:spcPts val="0"/>
              </a:spcAft>
              <a:buClr>
                <a:srgbClr val="000000"/>
              </a:buClr>
              <a:buSzPts val="1400"/>
              <a:buFont typeface="Arial"/>
              <a:buNone/>
              <a:defRPr/>
            </a:lvl8pPr>
            <a:lvl9pPr indent="-228600" lvl="8" marL="4114800" algn="l">
              <a:lnSpc>
                <a:spcPct val="100000"/>
              </a:lnSpc>
              <a:spcBef>
                <a:spcPts val="0"/>
              </a:spcBef>
              <a:spcAft>
                <a:spcPts val="0"/>
              </a:spcAft>
              <a:buClr>
                <a:srgbClr val="000000"/>
              </a:buClr>
              <a:buSzPts val="1400"/>
              <a:buFont typeface="Arial"/>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23" name="Shape 23"/>
        <p:cNvGrpSpPr/>
        <p:nvPr/>
      </p:nvGrpSpPr>
      <p:grpSpPr>
        <a:xfrm>
          <a:off x="0" y="0"/>
          <a:ext cx="0" cy="0"/>
          <a:chOff x="0" y="0"/>
          <a:chExt cx="0" cy="0"/>
        </a:xfrm>
      </p:grpSpPr>
      <p:sp>
        <p:nvSpPr>
          <p:cNvPr id="24" name="Google Shape;24;p8"/>
          <p:cNvSpPr txBox="1"/>
          <p:nvPr>
            <p:ph idx="12" type="sldNum"/>
          </p:nvPr>
        </p:nvSpPr>
        <p:spPr>
          <a:xfrm>
            <a:off x="7086600" y="4869656"/>
            <a:ext cx="2057400" cy="2739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b="1" i="0" sz="800" u="none" cap="none" strike="noStrike">
                <a:solidFill>
                  <a:schemeClr val="dk1"/>
                </a:solidFill>
                <a:latin typeface="Arial"/>
                <a:ea typeface="Arial"/>
                <a:cs typeface="Arial"/>
                <a:sym typeface="Arial"/>
              </a:defRPr>
            </a:lvl1pPr>
            <a:lvl2pPr indent="0" lvl="1" marL="0" rtl="0" algn="r">
              <a:spcBef>
                <a:spcPts val="0"/>
              </a:spcBef>
              <a:buNone/>
              <a:defRPr b="1" i="0" sz="800" u="none" cap="none" strike="noStrike">
                <a:solidFill>
                  <a:schemeClr val="dk1"/>
                </a:solidFill>
                <a:latin typeface="Arial"/>
                <a:ea typeface="Arial"/>
                <a:cs typeface="Arial"/>
                <a:sym typeface="Arial"/>
              </a:defRPr>
            </a:lvl2pPr>
            <a:lvl3pPr indent="0" lvl="2" marL="0" rtl="0" algn="r">
              <a:spcBef>
                <a:spcPts val="0"/>
              </a:spcBef>
              <a:buNone/>
              <a:defRPr b="1" i="0" sz="800" u="none" cap="none" strike="noStrike">
                <a:solidFill>
                  <a:schemeClr val="dk1"/>
                </a:solidFill>
                <a:latin typeface="Arial"/>
                <a:ea typeface="Arial"/>
                <a:cs typeface="Arial"/>
                <a:sym typeface="Arial"/>
              </a:defRPr>
            </a:lvl3pPr>
            <a:lvl4pPr indent="0" lvl="3" marL="0" rtl="0" algn="r">
              <a:spcBef>
                <a:spcPts val="0"/>
              </a:spcBef>
              <a:buNone/>
              <a:defRPr b="1" i="0" sz="800" u="none" cap="none" strike="noStrike">
                <a:solidFill>
                  <a:schemeClr val="dk1"/>
                </a:solidFill>
                <a:latin typeface="Arial"/>
                <a:ea typeface="Arial"/>
                <a:cs typeface="Arial"/>
                <a:sym typeface="Arial"/>
              </a:defRPr>
            </a:lvl4pPr>
            <a:lvl5pPr indent="0" lvl="4" marL="0" rtl="0" algn="r">
              <a:spcBef>
                <a:spcPts val="0"/>
              </a:spcBef>
              <a:buNone/>
              <a:defRPr b="1" i="0" sz="800" u="none" cap="none" strike="noStrike">
                <a:solidFill>
                  <a:schemeClr val="dk1"/>
                </a:solidFill>
                <a:latin typeface="Arial"/>
                <a:ea typeface="Arial"/>
                <a:cs typeface="Arial"/>
                <a:sym typeface="Arial"/>
              </a:defRPr>
            </a:lvl5pPr>
            <a:lvl6pPr indent="0" lvl="5" marL="0" rtl="0" algn="r">
              <a:spcBef>
                <a:spcPts val="0"/>
              </a:spcBef>
              <a:buNone/>
              <a:defRPr b="1" i="0" sz="800" u="none" cap="none" strike="noStrike">
                <a:solidFill>
                  <a:schemeClr val="dk1"/>
                </a:solidFill>
                <a:latin typeface="Arial"/>
                <a:ea typeface="Arial"/>
                <a:cs typeface="Arial"/>
                <a:sym typeface="Arial"/>
              </a:defRPr>
            </a:lvl6pPr>
            <a:lvl7pPr indent="0" lvl="6" marL="0" rtl="0" algn="r">
              <a:spcBef>
                <a:spcPts val="0"/>
              </a:spcBef>
              <a:buNone/>
              <a:defRPr b="1" i="0" sz="800" u="none" cap="none" strike="noStrike">
                <a:solidFill>
                  <a:schemeClr val="dk1"/>
                </a:solidFill>
                <a:latin typeface="Arial"/>
                <a:ea typeface="Arial"/>
                <a:cs typeface="Arial"/>
                <a:sym typeface="Arial"/>
              </a:defRPr>
            </a:lvl7pPr>
            <a:lvl8pPr indent="0" lvl="7" marL="0" rtl="0" algn="r">
              <a:spcBef>
                <a:spcPts val="0"/>
              </a:spcBef>
              <a:buNone/>
              <a:defRPr b="1" i="0" sz="800" u="none" cap="none" strike="noStrike">
                <a:solidFill>
                  <a:schemeClr val="dk1"/>
                </a:solidFill>
                <a:latin typeface="Arial"/>
                <a:ea typeface="Arial"/>
                <a:cs typeface="Arial"/>
                <a:sym typeface="Arial"/>
              </a:defRPr>
            </a:lvl8pPr>
            <a:lvl9pPr indent="0" lvl="8" marL="0" rtl="0" algn="r">
              <a:spcBef>
                <a:spcPts val="0"/>
              </a:spcBef>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pic>
        <p:nvPicPr>
          <p:cNvPr id="25" name="Google Shape;25;p8"/>
          <p:cNvPicPr preferRelativeResize="0"/>
          <p:nvPr/>
        </p:nvPicPr>
        <p:blipFill rotWithShape="1">
          <a:blip r:embed="rId2">
            <a:alphaModFix/>
          </a:blip>
          <a:srcRect b="0" l="0" r="0" t="0"/>
          <a:stretch/>
        </p:blipFill>
        <p:spPr>
          <a:xfrm>
            <a:off x="0" y="0"/>
            <a:ext cx="9143999" cy="5143500"/>
          </a:xfrm>
          <a:prstGeom prst="rect">
            <a:avLst/>
          </a:prstGeom>
          <a:noFill/>
          <a:ln>
            <a:noFill/>
          </a:ln>
        </p:spPr>
      </p:pic>
      <p:sp>
        <p:nvSpPr>
          <p:cNvPr id="26" name="Google Shape;26;p8"/>
          <p:cNvSpPr txBox="1"/>
          <p:nvPr>
            <p:ph idx="2" type="sldNum"/>
          </p:nvPr>
        </p:nvSpPr>
        <p:spPr>
          <a:xfrm>
            <a:off x="8085584" y="474990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7" name="Shape 27"/>
        <p:cNvGrpSpPr/>
        <p:nvPr/>
      </p:nvGrpSpPr>
      <p:grpSpPr>
        <a:xfrm>
          <a:off x="0" y="0"/>
          <a:ext cx="0" cy="0"/>
          <a:chOff x="0" y="0"/>
          <a:chExt cx="0" cy="0"/>
        </a:xfrm>
      </p:grpSpPr>
      <p:pic>
        <p:nvPicPr>
          <p:cNvPr id="28" name="Google Shape;28;p9"/>
          <p:cNvPicPr preferRelativeResize="0"/>
          <p:nvPr/>
        </p:nvPicPr>
        <p:blipFill rotWithShape="1">
          <a:blip r:embed="rId2">
            <a:alphaModFix/>
          </a:blip>
          <a:srcRect b="0" l="0" r="0" t="0"/>
          <a:stretch/>
        </p:blipFill>
        <p:spPr>
          <a:xfrm>
            <a:off x="0" y="0"/>
            <a:ext cx="9143999" cy="5143500"/>
          </a:xfrm>
          <a:prstGeom prst="rect">
            <a:avLst/>
          </a:prstGeom>
          <a:noFill/>
          <a:ln>
            <a:noFill/>
          </a:ln>
        </p:spPr>
      </p:pic>
      <p:sp>
        <p:nvSpPr>
          <p:cNvPr id="29" name="Google Shape;29;p9"/>
          <p:cNvSpPr txBox="1"/>
          <p:nvPr>
            <p:ph idx="12" type="sldNum"/>
          </p:nvPr>
        </p:nvSpPr>
        <p:spPr>
          <a:xfrm>
            <a:off x="8085584" y="474990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OBJECT_1">
    <p:spTree>
      <p:nvGrpSpPr>
        <p:cNvPr id="30" name="Shape 30"/>
        <p:cNvGrpSpPr/>
        <p:nvPr/>
      </p:nvGrpSpPr>
      <p:grpSpPr>
        <a:xfrm>
          <a:off x="0" y="0"/>
          <a:ext cx="0" cy="0"/>
          <a:chOff x="0" y="0"/>
          <a:chExt cx="0" cy="0"/>
        </a:xfrm>
      </p:grpSpPr>
      <p:pic>
        <p:nvPicPr>
          <p:cNvPr id="31" name="Google Shape;31;p10"/>
          <p:cNvPicPr preferRelativeResize="0"/>
          <p:nvPr/>
        </p:nvPicPr>
        <p:blipFill rotWithShape="1">
          <a:blip r:embed="rId2">
            <a:alphaModFix/>
          </a:blip>
          <a:srcRect b="0" l="0" r="0" t="0"/>
          <a:stretch/>
        </p:blipFill>
        <p:spPr>
          <a:xfrm>
            <a:off x="0" y="0"/>
            <a:ext cx="9143999" cy="5143500"/>
          </a:xfrm>
          <a:prstGeom prst="rect">
            <a:avLst/>
          </a:prstGeom>
          <a:noFill/>
          <a:ln>
            <a:noFill/>
          </a:ln>
        </p:spPr>
      </p:pic>
      <p:sp>
        <p:nvSpPr>
          <p:cNvPr id="32" name="Google Shape;32;p10"/>
          <p:cNvSpPr txBox="1"/>
          <p:nvPr>
            <p:ph idx="12" type="sldNum"/>
          </p:nvPr>
        </p:nvSpPr>
        <p:spPr>
          <a:xfrm>
            <a:off x="8085584"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6375"/>
            <a:ext cx="8229600"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862"/>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3.pn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0.gif"/><Relationship Id="rId13" Type="http://schemas.openxmlformats.org/officeDocument/2006/relationships/image" Target="../media/image29.png"/><Relationship Id="rId12" Type="http://schemas.openxmlformats.org/officeDocument/2006/relationships/image" Target="../media/image28.gif"/><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7.png"/><Relationship Id="rId9" Type="http://schemas.openxmlformats.org/officeDocument/2006/relationships/image" Target="../media/image19.gif"/><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13.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40.png"/><Relationship Id="rId13" Type="http://schemas.openxmlformats.org/officeDocument/2006/relationships/image" Target="../media/image41.png"/><Relationship Id="rId12" Type="http://schemas.openxmlformats.org/officeDocument/2006/relationships/image" Target="../media/image45.png"/><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4.png"/><Relationship Id="rId9" Type="http://schemas.openxmlformats.org/officeDocument/2006/relationships/image" Target="../media/image46.png"/><Relationship Id="rId1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9.png"/><Relationship Id="rId8"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9.png"/><Relationship Id="rId4" Type="http://schemas.openxmlformats.org/officeDocument/2006/relationships/image" Target="../media/image42.png"/><Relationship Id="rId5"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9.png"/><Relationship Id="rId4" Type="http://schemas.openxmlformats.org/officeDocument/2006/relationships/image" Target="../media/image42.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thepythoncode.com/article/image-captioning-with-pytorch-and-transformers-in-python" TargetMode="External"/><Relationship Id="rId4" Type="http://schemas.openxmlformats.org/officeDocument/2006/relationships/hyperlink" Target="https://github.com/sgrvinod/a-PyTorch-Tutorial-to-Image-Captioning/blob/master/models.p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arxiv.org/abs/1409.0473" TargetMode="External"/><Relationship Id="rId4" Type="http://schemas.openxmlformats.org/officeDocument/2006/relationships/hyperlink" Target="https://arxiv.org/abs/1409.0473" TargetMode="External"/><Relationship Id="rId5"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arxiv.org/abs/1706.03762" TargetMode="External"/><Relationship Id="rId4" Type="http://schemas.openxmlformats.org/officeDocument/2006/relationships/hyperlink" Target="https://arxiv.org/abs/1706.03762" TargetMode="External"/><Relationship Id="rId5" Type="http://schemas.openxmlformats.org/officeDocument/2006/relationships/hyperlink" Target="https://arxiv.org/abs/1810.04805" TargetMode="External"/><Relationship Id="rId6" Type="http://schemas.openxmlformats.org/officeDocument/2006/relationships/hyperlink" Target="https://arxiv.org/abs/1810.04805" TargetMode="External"/><Relationship Id="rId7" Type="http://schemas.openxmlformats.org/officeDocument/2006/relationships/hyperlink" Target="https://openai.com/research/language-unsupervised" TargetMode="External"/><Relationship Id="rId8" Type="http://schemas.openxmlformats.org/officeDocument/2006/relationships/hyperlink" Target="https://openai.com/research/language-unsupervise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arxiv.org/abs/1502.03044" TargetMode="Externa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hyperlink" Target="https://github.com/sgrvinod/a-PyTorch-Tutorial-to-Image-Caption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hyperlink" Target="https://arxiv.org/abs/2010.11929"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gif"/><Relationship Id="rId5"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5.gif"/><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pic>
        <p:nvPicPr>
          <p:cNvPr id="40" name="Google Shape;40;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1" name="Google Shape;41;p12"/>
          <p:cNvSpPr txBox="1"/>
          <p:nvPr/>
        </p:nvSpPr>
        <p:spPr>
          <a:xfrm>
            <a:off x="2276475" y="2133600"/>
            <a:ext cx="4165600" cy="742950"/>
          </a:xfrm>
          <a:prstGeom prst="rect">
            <a:avLst/>
          </a:prstGeom>
          <a:noFill/>
          <a:ln>
            <a:noFill/>
          </a:ln>
        </p:spPr>
        <p:txBody>
          <a:bodyPr anchorCtr="0" anchor="t" bIns="91425" lIns="91425" spcFirstLastPara="1" rIns="91425" wrap="square" tIns="91425">
            <a:noAutofit/>
          </a:bodyPr>
          <a:lstStyle/>
          <a:p>
            <a:pPr indent="-152400" lvl="0" marL="342900" marR="0" rtl="0" algn="ctr">
              <a:lnSpc>
                <a:spcPct val="100000"/>
              </a:lnSpc>
              <a:spcBef>
                <a:spcPts val="0"/>
              </a:spcBef>
              <a:spcAft>
                <a:spcPts val="0"/>
              </a:spcAft>
              <a:buClr>
                <a:srgbClr val="0972CB"/>
              </a:buClr>
              <a:buSzPts val="4000"/>
              <a:buFont typeface="Oxygen"/>
              <a:buNone/>
            </a:pPr>
            <a:r>
              <a:rPr lang="en-US" sz="4000">
                <a:solidFill>
                  <a:srgbClr val="0972CB"/>
                </a:solidFill>
                <a:latin typeface="Oxygen"/>
                <a:ea typeface="Oxygen"/>
                <a:cs typeface="Oxygen"/>
                <a:sym typeface="Oxygen"/>
              </a:rPr>
              <a:t>Deep Learning</a:t>
            </a:r>
            <a:endParaRPr/>
          </a:p>
        </p:txBody>
      </p:sp>
      <p:sp>
        <p:nvSpPr>
          <p:cNvPr id="42" name="Google Shape;42;p12"/>
          <p:cNvSpPr txBox="1"/>
          <p:nvPr/>
        </p:nvSpPr>
        <p:spPr>
          <a:xfrm>
            <a:off x="3889296" y="4454525"/>
            <a:ext cx="4900800" cy="742800"/>
          </a:xfrm>
          <a:prstGeom prst="rect">
            <a:avLst/>
          </a:prstGeom>
          <a:noFill/>
          <a:ln>
            <a:noFill/>
          </a:ln>
        </p:spPr>
        <p:txBody>
          <a:bodyPr anchorCtr="0" anchor="t" bIns="91425" lIns="91425" spcFirstLastPara="1" rIns="91425" wrap="square" tIns="91425">
            <a:noAutofit/>
          </a:bodyPr>
          <a:lstStyle/>
          <a:p>
            <a:pPr indent="-152400" lvl="0" marL="342900" marR="0" rtl="0" algn="ctr">
              <a:lnSpc>
                <a:spcPct val="100000"/>
              </a:lnSpc>
              <a:spcBef>
                <a:spcPts val="0"/>
              </a:spcBef>
              <a:spcAft>
                <a:spcPts val="0"/>
              </a:spcAft>
              <a:buClr>
                <a:srgbClr val="0972CB"/>
              </a:buClr>
              <a:buSzPts val="2800"/>
              <a:buFont typeface="Oxygen"/>
              <a:buNone/>
            </a:pPr>
            <a:r>
              <a:rPr lang="en-US" sz="2800">
                <a:solidFill>
                  <a:srgbClr val="0972CB"/>
                </a:solidFill>
                <a:latin typeface="Oxygen"/>
                <a:ea typeface="Oxygen"/>
                <a:cs typeface="Oxygen"/>
                <a:sym typeface="Oxygen"/>
              </a:rPr>
              <a:t>Pablo Ruiz</a:t>
            </a:r>
            <a:endParaRPr/>
          </a:p>
        </p:txBody>
      </p:sp>
      <p:pic>
        <p:nvPicPr>
          <p:cNvPr descr="logo_ucm.png" id="43" name="Google Shape;43;p12"/>
          <p:cNvPicPr preferRelativeResize="0"/>
          <p:nvPr/>
        </p:nvPicPr>
        <p:blipFill rotWithShape="1">
          <a:blip r:embed="rId4">
            <a:alphaModFix/>
          </a:blip>
          <a:srcRect b="0" l="0" r="0" t="0"/>
          <a:stretch/>
        </p:blipFill>
        <p:spPr>
          <a:xfrm>
            <a:off x="2166937" y="317500"/>
            <a:ext cx="3289300" cy="1219200"/>
          </a:xfrm>
          <a:prstGeom prst="rect">
            <a:avLst/>
          </a:prstGeom>
          <a:noFill/>
          <a:ln>
            <a:noFill/>
          </a:ln>
        </p:spPr>
      </p:pic>
      <p:pic>
        <p:nvPicPr>
          <p:cNvPr id="44" name="Google Shape;44;p12"/>
          <p:cNvPicPr preferRelativeResize="0"/>
          <p:nvPr/>
        </p:nvPicPr>
        <p:blipFill rotWithShape="1">
          <a:blip r:embed="rId5">
            <a:alphaModFix/>
          </a:blip>
          <a:srcRect b="0" l="0" r="0" t="0"/>
          <a:stretch/>
        </p:blipFill>
        <p:spPr>
          <a:xfrm>
            <a:off x="690562" y="188912"/>
            <a:ext cx="1476375" cy="1476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Recurrence Intuition</a:t>
            </a:r>
            <a:endParaRPr sz="2000">
              <a:solidFill>
                <a:schemeClr val="lt1"/>
              </a:solidFill>
              <a:latin typeface="Arial"/>
              <a:ea typeface="Arial"/>
              <a:cs typeface="Arial"/>
              <a:sym typeface="Arial"/>
            </a:endParaRPr>
          </a:p>
        </p:txBody>
      </p:sp>
      <p:sp>
        <p:nvSpPr>
          <p:cNvPr id="143" name="Google Shape;143;p21"/>
          <p:cNvSpPr/>
          <p:nvPr/>
        </p:nvSpPr>
        <p:spPr>
          <a:xfrm>
            <a:off x="1641300" y="2339450"/>
            <a:ext cx="5373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a:t>
            </a:r>
            <a:endParaRPr/>
          </a:p>
        </p:txBody>
      </p:sp>
      <p:sp>
        <p:nvSpPr>
          <p:cNvPr id="144" name="Google Shape;144;p21"/>
          <p:cNvSpPr/>
          <p:nvPr/>
        </p:nvSpPr>
        <p:spPr>
          <a:xfrm>
            <a:off x="2731850" y="2339450"/>
            <a:ext cx="5373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Film</a:t>
            </a:r>
            <a:endParaRPr/>
          </a:p>
        </p:txBody>
      </p:sp>
      <p:sp>
        <p:nvSpPr>
          <p:cNvPr id="145" name="Google Shape;145;p21"/>
          <p:cNvSpPr/>
          <p:nvPr/>
        </p:nvSpPr>
        <p:spPr>
          <a:xfrm>
            <a:off x="6432000" y="2339450"/>
            <a:ext cx="5373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bad</a:t>
            </a:r>
            <a:endParaRPr/>
          </a:p>
        </p:txBody>
      </p:sp>
      <p:sp>
        <p:nvSpPr>
          <p:cNvPr id="146" name="Google Shape;146;p21"/>
          <p:cNvSpPr txBox="1"/>
          <p:nvPr/>
        </p:nvSpPr>
        <p:spPr>
          <a:xfrm>
            <a:off x="1707000" y="2861050"/>
            <a:ext cx="4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a:t>
            </a:r>
            <a:r>
              <a:rPr baseline="30000" lang="en-US"/>
              <a:t>(1)</a:t>
            </a:r>
            <a:endParaRPr baseline="30000"/>
          </a:p>
        </p:txBody>
      </p:sp>
      <p:sp>
        <p:nvSpPr>
          <p:cNvPr id="147" name="Google Shape;147;p21"/>
          <p:cNvSpPr txBox="1"/>
          <p:nvPr/>
        </p:nvSpPr>
        <p:spPr>
          <a:xfrm>
            <a:off x="2850000" y="2861050"/>
            <a:ext cx="4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a:t>
            </a:r>
            <a:r>
              <a:rPr baseline="30000" lang="en-US"/>
              <a:t>(2)</a:t>
            </a:r>
            <a:endParaRPr baseline="30000"/>
          </a:p>
        </p:txBody>
      </p:sp>
      <p:sp>
        <p:nvSpPr>
          <p:cNvPr id="148" name="Google Shape;148;p21"/>
          <p:cNvSpPr txBox="1"/>
          <p:nvPr/>
        </p:nvSpPr>
        <p:spPr>
          <a:xfrm>
            <a:off x="6507600" y="2861050"/>
            <a:ext cx="4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a:t>
            </a:r>
            <a:r>
              <a:rPr baseline="30000" lang="en-US"/>
              <a:t>(7)</a:t>
            </a:r>
            <a:endParaRPr baseline="30000"/>
          </a:p>
        </p:txBody>
      </p:sp>
      <p:sp>
        <p:nvSpPr>
          <p:cNvPr id="149" name="Google Shape;149;p21"/>
          <p:cNvSpPr txBox="1"/>
          <p:nvPr/>
        </p:nvSpPr>
        <p:spPr>
          <a:xfrm>
            <a:off x="2503725" y="812200"/>
            <a:ext cx="4476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800"/>
              <a:t>“The film is not good it’s bad”</a:t>
            </a:r>
            <a:endParaRPr i="1" sz="1800"/>
          </a:p>
        </p:txBody>
      </p:sp>
      <p:cxnSp>
        <p:nvCxnSpPr>
          <p:cNvPr id="150" name="Google Shape;150;p21"/>
          <p:cNvCxnSpPr>
            <a:endCxn id="144" idx="1"/>
          </p:cNvCxnSpPr>
          <p:nvPr/>
        </p:nvCxnSpPr>
        <p:spPr>
          <a:xfrm>
            <a:off x="2178650" y="2515700"/>
            <a:ext cx="553200" cy="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21"/>
          <p:cNvCxnSpPr/>
          <p:nvPr/>
        </p:nvCxnSpPr>
        <p:spPr>
          <a:xfrm>
            <a:off x="3255900" y="2515700"/>
            <a:ext cx="553200" cy="0"/>
          </a:xfrm>
          <a:prstGeom prst="straightConnector1">
            <a:avLst/>
          </a:prstGeom>
          <a:noFill/>
          <a:ln cap="flat" cmpd="sng" w="9525">
            <a:solidFill>
              <a:schemeClr val="dk2"/>
            </a:solidFill>
            <a:prstDash val="solid"/>
            <a:round/>
            <a:headEnd len="med" w="med" type="none"/>
            <a:tailEnd len="med" w="med" type="triangle"/>
          </a:ln>
        </p:spPr>
      </p:cxnSp>
      <p:pic>
        <p:nvPicPr>
          <p:cNvPr id="152" name="Google Shape;152;p21"/>
          <p:cNvPicPr preferRelativeResize="0"/>
          <p:nvPr/>
        </p:nvPicPr>
        <p:blipFill>
          <a:blip r:embed="rId3">
            <a:alphaModFix/>
          </a:blip>
          <a:stretch>
            <a:fillRect/>
          </a:stretch>
        </p:blipFill>
        <p:spPr>
          <a:xfrm>
            <a:off x="1088100" y="1999126"/>
            <a:ext cx="317225" cy="206200"/>
          </a:xfrm>
          <a:prstGeom prst="rect">
            <a:avLst/>
          </a:prstGeom>
          <a:noFill/>
          <a:ln>
            <a:noFill/>
          </a:ln>
        </p:spPr>
      </p:pic>
      <p:pic>
        <p:nvPicPr>
          <p:cNvPr id="153" name="Google Shape;153;p21"/>
          <p:cNvPicPr preferRelativeResize="0"/>
          <p:nvPr/>
        </p:nvPicPr>
        <p:blipFill>
          <a:blip r:embed="rId4">
            <a:alphaModFix/>
          </a:blip>
          <a:stretch>
            <a:fillRect/>
          </a:stretch>
        </p:blipFill>
        <p:spPr>
          <a:xfrm>
            <a:off x="2296638" y="1999125"/>
            <a:ext cx="317231" cy="206200"/>
          </a:xfrm>
          <a:prstGeom prst="rect">
            <a:avLst/>
          </a:prstGeom>
          <a:noFill/>
          <a:ln>
            <a:noFill/>
          </a:ln>
        </p:spPr>
      </p:pic>
      <p:pic>
        <p:nvPicPr>
          <p:cNvPr id="154" name="Google Shape;154;p21"/>
          <p:cNvPicPr preferRelativeResize="0"/>
          <p:nvPr/>
        </p:nvPicPr>
        <p:blipFill>
          <a:blip r:embed="rId5">
            <a:alphaModFix/>
          </a:blip>
          <a:stretch>
            <a:fillRect/>
          </a:stretch>
        </p:blipFill>
        <p:spPr>
          <a:xfrm>
            <a:off x="3373888" y="1999125"/>
            <a:ext cx="317231" cy="206200"/>
          </a:xfrm>
          <a:prstGeom prst="rect">
            <a:avLst/>
          </a:prstGeom>
          <a:noFill/>
          <a:ln>
            <a:noFill/>
          </a:ln>
        </p:spPr>
      </p:pic>
      <p:cxnSp>
        <p:nvCxnSpPr>
          <p:cNvPr id="155" name="Google Shape;155;p21"/>
          <p:cNvCxnSpPr/>
          <p:nvPr/>
        </p:nvCxnSpPr>
        <p:spPr>
          <a:xfrm>
            <a:off x="1088100" y="2515700"/>
            <a:ext cx="553200" cy="0"/>
          </a:xfrm>
          <a:prstGeom prst="straightConnector1">
            <a:avLst/>
          </a:prstGeom>
          <a:noFill/>
          <a:ln cap="flat" cmpd="sng" w="9525">
            <a:solidFill>
              <a:schemeClr val="dk2"/>
            </a:solidFill>
            <a:prstDash val="solid"/>
            <a:round/>
            <a:headEnd len="med" w="med" type="none"/>
            <a:tailEnd len="med" w="med" type="triangle"/>
          </a:ln>
        </p:spPr>
      </p:cxnSp>
      <p:pic>
        <p:nvPicPr>
          <p:cNvPr id="156" name="Google Shape;156;p21"/>
          <p:cNvPicPr preferRelativeResize="0"/>
          <p:nvPr/>
        </p:nvPicPr>
        <p:blipFill>
          <a:blip r:embed="rId6">
            <a:alphaModFix/>
          </a:blip>
          <a:stretch>
            <a:fillRect/>
          </a:stretch>
        </p:blipFill>
        <p:spPr>
          <a:xfrm>
            <a:off x="4038938" y="2461599"/>
            <a:ext cx="1623275" cy="108218"/>
          </a:xfrm>
          <a:prstGeom prst="rect">
            <a:avLst/>
          </a:prstGeom>
          <a:noFill/>
          <a:ln>
            <a:noFill/>
          </a:ln>
        </p:spPr>
      </p:pic>
      <p:cxnSp>
        <p:nvCxnSpPr>
          <p:cNvPr id="157" name="Google Shape;157;p21"/>
          <p:cNvCxnSpPr/>
          <p:nvPr/>
        </p:nvCxnSpPr>
        <p:spPr>
          <a:xfrm>
            <a:off x="5890800" y="2515713"/>
            <a:ext cx="553200" cy="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21"/>
          <p:cNvCxnSpPr/>
          <p:nvPr/>
        </p:nvCxnSpPr>
        <p:spPr>
          <a:xfrm>
            <a:off x="6976250" y="2515700"/>
            <a:ext cx="553200" cy="0"/>
          </a:xfrm>
          <a:prstGeom prst="straightConnector1">
            <a:avLst/>
          </a:prstGeom>
          <a:noFill/>
          <a:ln cap="flat" cmpd="sng" w="9525">
            <a:solidFill>
              <a:schemeClr val="dk2"/>
            </a:solidFill>
            <a:prstDash val="solid"/>
            <a:round/>
            <a:headEnd len="med" w="med" type="none"/>
            <a:tailEnd len="med" w="med" type="triangle"/>
          </a:ln>
        </p:spPr>
      </p:cxnSp>
      <p:pic>
        <p:nvPicPr>
          <p:cNvPr id="159" name="Google Shape;159;p21"/>
          <p:cNvPicPr preferRelativeResize="0"/>
          <p:nvPr/>
        </p:nvPicPr>
        <p:blipFill>
          <a:blip r:embed="rId7">
            <a:alphaModFix/>
          </a:blip>
          <a:stretch>
            <a:fillRect/>
          </a:stretch>
        </p:blipFill>
        <p:spPr>
          <a:xfrm>
            <a:off x="6008775" y="2055148"/>
            <a:ext cx="317231" cy="206200"/>
          </a:xfrm>
          <a:prstGeom prst="rect">
            <a:avLst/>
          </a:prstGeom>
          <a:noFill/>
          <a:ln>
            <a:noFill/>
          </a:ln>
        </p:spPr>
      </p:pic>
      <p:pic>
        <p:nvPicPr>
          <p:cNvPr id="160" name="Google Shape;160;p21"/>
          <p:cNvPicPr preferRelativeResize="0"/>
          <p:nvPr/>
        </p:nvPicPr>
        <p:blipFill>
          <a:blip r:embed="rId8">
            <a:alphaModFix/>
          </a:blip>
          <a:stretch>
            <a:fillRect/>
          </a:stretch>
        </p:blipFill>
        <p:spPr>
          <a:xfrm>
            <a:off x="7222600" y="2055150"/>
            <a:ext cx="317231" cy="206200"/>
          </a:xfrm>
          <a:prstGeom prst="rect">
            <a:avLst/>
          </a:prstGeom>
          <a:noFill/>
          <a:ln>
            <a:noFill/>
          </a:ln>
        </p:spPr>
      </p:pic>
      <p:pic>
        <p:nvPicPr>
          <p:cNvPr id="161" name="Google Shape;161;p21"/>
          <p:cNvPicPr preferRelativeResize="0"/>
          <p:nvPr/>
        </p:nvPicPr>
        <p:blipFill>
          <a:blip r:embed="rId9">
            <a:alphaModFix/>
          </a:blip>
          <a:stretch>
            <a:fillRect/>
          </a:stretch>
        </p:blipFill>
        <p:spPr>
          <a:xfrm>
            <a:off x="2031463" y="1501924"/>
            <a:ext cx="1938072" cy="269175"/>
          </a:xfrm>
          <a:prstGeom prst="rect">
            <a:avLst/>
          </a:prstGeom>
          <a:noFill/>
          <a:ln>
            <a:noFill/>
          </a:ln>
        </p:spPr>
      </p:pic>
      <p:cxnSp>
        <p:nvCxnSpPr>
          <p:cNvPr id="162" name="Google Shape;162;p21"/>
          <p:cNvCxnSpPr>
            <a:stCxn id="144" idx="0"/>
          </p:cNvCxnSpPr>
          <p:nvPr/>
        </p:nvCxnSpPr>
        <p:spPr>
          <a:xfrm rot="10800000">
            <a:off x="2992100" y="1837850"/>
            <a:ext cx="8400" cy="501600"/>
          </a:xfrm>
          <a:prstGeom prst="straightConnector1">
            <a:avLst/>
          </a:prstGeom>
          <a:noFill/>
          <a:ln cap="flat" cmpd="sng" w="9525">
            <a:solidFill>
              <a:schemeClr val="dk2"/>
            </a:solidFill>
            <a:prstDash val="solid"/>
            <a:round/>
            <a:headEnd len="med" w="med" type="none"/>
            <a:tailEnd len="med" w="med" type="triangle"/>
          </a:ln>
        </p:spPr>
      </p:cxnSp>
      <p:pic>
        <p:nvPicPr>
          <p:cNvPr id="163" name="Google Shape;163;p21"/>
          <p:cNvPicPr preferRelativeResize="0"/>
          <p:nvPr/>
        </p:nvPicPr>
        <p:blipFill>
          <a:blip r:embed="rId10">
            <a:alphaModFix/>
          </a:blip>
          <a:stretch>
            <a:fillRect/>
          </a:stretch>
        </p:blipFill>
        <p:spPr>
          <a:xfrm>
            <a:off x="5793675" y="1571466"/>
            <a:ext cx="1833750" cy="279964"/>
          </a:xfrm>
          <a:prstGeom prst="rect">
            <a:avLst/>
          </a:prstGeom>
          <a:noFill/>
          <a:ln>
            <a:noFill/>
          </a:ln>
        </p:spPr>
      </p:pic>
      <p:pic>
        <p:nvPicPr>
          <p:cNvPr id="164" name="Google Shape;164;p21"/>
          <p:cNvPicPr preferRelativeResize="0"/>
          <p:nvPr/>
        </p:nvPicPr>
        <p:blipFill>
          <a:blip r:embed="rId11">
            <a:alphaModFix/>
          </a:blip>
          <a:stretch>
            <a:fillRect/>
          </a:stretch>
        </p:blipFill>
        <p:spPr>
          <a:xfrm>
            <a:off x="2731850" y="3260301"/>
            <a:ext cx="1833755" cy="269175"/>
          </a:xfrm>
          <a:prstGeom prst="rect">
            <a:avLst/>
          </a:prstGeom>
          <a:noFill/>
          <a:ln>
            <a:noFill/>
          </a:ln>
        </p:spPr>
      </p:pic>
      <p:cxnSp>
        <p:nvCxnSpPr>
          <p:cNvPr id="165" name="Google Shape;165;p21"/>
          <p:cNvCxnSpPr/>
          <p:nvPr/>
        </p:nvCxnSpPr>
        <p:spPr>
          <a:xfrm rot="10800000">
            <a:off x="6706350" y="1851425"/>
            <a:ext cx="8400" cy="501600"/>
          </a:xfrm>
          <a:prstGeom prst="straightConnector1">
            <a:avLst/>
          </a:prstGeom>
          <a:noFill/>
          <a:ln cap="flat" cmpd="sng" w="9525">
            <a:solidFill>
              <a:schemeClr val="dk2"/>
            </a:solidFill>
            <a:prstDash val="solid"/>
            <a:round/>
            <a:headEnd len="med" w="med" type="none"/>
            <a:tailEnd len="med" w="med" type="triangle"/>
          </a:ln>
        </p:spPr>
      </p:cxnSp>
      <p:sp>
        <p:nvSpPr>
          <p:cNvPr id="166" name="Google Shape;166;p21"/>
          <p:cNvSpPr txBox="1"/>
          <p:nvPr/>
        </p:nvSpPr>
        <p:spPr>
          <a:xfrm>
            <a:off x="549075" y="3681325"/>
            <a:ext cx="7944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The state (memory) of every step is updated with the previous state and the actual input.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The sentiment is a function of the state.</a:t>
            </a:r>
            <a:endParaRPr/>
          </a:p>
        </p:txBody>
      </p:sp>
      <p:pic>
        <p:nvPicPr>
          <p:cNvPr id="167" name="Google Shape;167;p21"/>
          <p:cNvPicPr preferRelativeResize="0"/>
          <p:nvPr/>
        </p:nvPicPr>
        <p:blipFill>
          <a:blip r:embed="rId12">
            <a:alphaModFix/>
          </a:blip>
          <a:stretch>
            <a:fillRect/>
          </a:stretch>
        </p:blipFill>
        <p:spPr>
          <a:xfrm>
            <a:off x="3655125" y="4665144"/>
            <a:ext cx="1833750" cy="260106"/>
          </a:xfrm>
          <a:prstGeom prst="rect">
            <a:avLst/>
          </a:prstGeom>
          <a:noFill/>
          <a:ln>
            <a:noFill/>
          </a:ln>
        </p:spPr>
      </p:pic>
      <p:pic>
        <p:nvPicPr>
          <p:cNvPr id="168" name="Google Shape;168;p21"/>
          <p:cNvPicPr preferRelativeResize="0"/>
          <p:nvPr/>
        </p:nvPicPr>
        <p:blipFill>
          <a:blip r:embed="rId13">
            <a:alphaModFix/>
          </a:blip>
          <a:stretch>
            <a:fillRect/>
          </a:stretch>
        </p:blipFill>
        <p:spPr>
          <a:xfrm>
            <a:off x="3691125" y="4057640"/>
            <a:ext cx="1623250" cy="2164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idx="4294967295" type="title"/>
          </p:nvPr>
        </p:nvSpPr>
        <p:spPr>
          <a:xfrm>
            <a:off x="404675" y="166153"/>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972CB"/>
              </a:buClr>
              <a:buSzPts val="3600"/>
              <a:buFont typeface="Arial"/>
              <a:buNone/>
            </a:pPr>
            <a:br>
              <a:rPr b="1" i="0" lang="en-US" sz="3600" u="none">
                <a:solidFill>
                  <a:srgbClr val="0972CB"/>
                </a:solidFill>
                <a:latin typeface="Arial"/>
                <a:ea typeface="Arial"/>
                <a:cs typeface="Arial"/>
                <a:sym typeface="Arial"/>
              </a:rPr>
            </a:br>
            <a:r>
              <a:rPr b="1" lang="en-US" sz="3600">
                <a:solidFill>
                  <a:srgbClr val="0972CB"/>
                </a:solidFill>
                <a:latin typeface="Arial"/>
                <a:ea typeface="Arial"/>
                <a:cs typeface="Arial"/>
                <a:sym typeface="Arial"/>
              </a:rPr>
              <a:t>3</a:t>
            </a:r>
            <a:r>
              <a:rPr b="1" i="0" lang="en-US" sz="3600" u="none">
                <a:solidFill>
                  <a:srgbClr val="0972CB"/>
                </a:solidFill>
                <a:latin typeface="Arial"/>
                <a:ea typeface="Arial"/>
                <a:cs typeface="Arial"/>
                <a:sym typeface="Arial"/>
              </a:rPr>
              <a:t>.</a:t>
            </a:r>
            <a:r>
              <a:rPr b="1" lang="en-US" sz="3600">
                <a:solidFill>
                  <a:srgbClr val="0972CB"/>
                </a:solidFill>
                <a:latin typeface="Arial"/>
                <a:ea typeface="Arial"/>
                <a:cs typeface="Arial"/>
                <a:sym typeface="Arial"/>
              </a:rPr>
              <a:t>2</a:t>
            </a:r>
            <a:endParaRPr/>
          </a:p>
        </p:txBody>
      </p:sp>
      <p:sp>
        <p:nvSpPr>
          <p:cNvPr id="174" name="Google Shape;174;p22"/>
          <p:cNvSpPr txBox="1"/>
          <p:nvPr>
            <p:ph idx="4294967295"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rPr>
              <a:t>Simple RNN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RNN Intuition</a:t>
            </a:r>
            <a:endParaRPr sz="2000">
              <a:solidFill>
                <a:schemeClr val="lt1"/>
              </a:solidFill>
              <a:latin typeface="Arial"/>
              <a:ea typeface="Arial"/>
              <a:cs typeface="Arial"/>
              <a:sym typeface="Arial"/>
            </a:endParaRPr>
          </a:p>
        </p:txBody>
      </p:sp>
      <p:sp>
        <p:nvSpPr>
          <p:cNvPr id="180" name="Google Shape;180;p23"/>
          <p:cNvSpPr/>
          <p:nvPr/>
        </p:nvSpPr>
        <p:spPr>
          <a:xfrm>
            <a:off x="3329000" y="1887468"/>
            <a:ext cx="1011000" cy="10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a:off x="3615883" y="3198770"/>
            <a:ext cx="437100" cy="46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3615883" y="1189843"/>
            <a:ext cx="437100" cy="46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23"/>
          <p:cNvCxnSpPr>
            <a:stCxn id="181" idx="0"/>
            <a:endCxn id="180" idx="2"/>
          </p:cNvCxnSpPr>
          <p:nvPr/>
        </p:nvCxnSpPr>
        <p:spPr>
          <a:xfrm rot="10800000">
            <a:off x="3834433" y="2960570"/>
            <a:ext cx="0" cy="2382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3"/>
          <p:cNvCxnSpPr>
            <a:endCxn id="182" idx="4"/>
          </p:cNvCxnSpPr>
          <p:nvPr/>
        </p:nvCxnSpPr>
        <p:spPr>
          <a:xfrm rot="10800000">
            <a:off x="3834433" y="1653343"/>
            <a:ext cx="0" cy="23400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3"/>
          <p:cNvSpPr/>
          <p:nvPr/>
        </p:nvSpPr>
        <p:spPr>
          <a:xfrm>
            <a:off x="5071177" y="1887468"/>
            <a:ext cx="1011000" cy="10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5358060" y="3198770"/>
            <a:ext cx="437100" cy="46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5358060" y="1189843"/>
            <a:ext cx="437100" cy="46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 name="Google Shape;188;p23"/>
          <p:cNvCxnSpPr>
            <a:stCxn id="186" idx="0"/>
            <a:endCxn id="185" idx="2"/>
          </p:cNvCxnSpPr>
          <p:nvPr/>
        </p:nvCxnSpPr>
        <p:spPr>
          <a:xfrm rot="10800000">
            <a:off x="5576610" y="2960570"/>
            <a:ext cx="0" cy="2382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23"/>
          <p:cNvCxnSpPr>
            <a:endCxn id="187" idx="4"/>
          </p:cNvCxnSpPr>
          <p:nvPr/>
        </p:nvCxnSpPr>
        <p:spPr>
          <a:xfrm rot="10800000">
            <a:off x="5576610" y="1653343"/>
            <a:ext cx="0" cy="23400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23"/>
          <p:cNvCxnSpPr/>
          <p:nvPr/>
        </p:nvCxnSpPr>
        <p:spPr>
          <a:xfrm>
            <a:off x="2357450" y="885825"/>
            <a:ext cx="0" cy="3843300"/>
          </a:xfrm>
          <a:prstGeom prst="straightConnector1">
            <a:avLst/>
          </a:prstGeom>
          <a:noFill/>
          <a:ln cap="flat" cmpd="sng" w="9525">
            <a:solidFill>
              <a:schemeClr val="dk2"/>
            </a:solidFill>
            <a:prstDash val="solid"/>
            <a:round/>
            <a:headEnd len="med" w="med" type="none"/>
            <a:tailEnd len="med" w="med" type="none"/>
          </a:ln>
        </p:spPr>
      </p:cxnSp>
      <p:sp>
        <p:nvSpPr>
          <p:cNvPr id="191" name="Google Shape;191;p23"/>
          <p:cNvSpPr/>
          <p:nvPr/>
        </p:nvSpPr>
        <p:spPr>
          <a:xfrm>
            <a:off x="738200" y="2039868"/>
            <a:ext cx="1011000" cy="10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1025083" y="3351170"/>
            <a:ext cx="437100" cy="46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1025083" y="1342243"/>
            <a:ext cx="437100" cy="46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3"/>
          <p:cNvCxnSpPr>
            <a:stCxn id="192" idx="0"/>
            <a:endCxn id="191" idx="2"/>
          </p:cNvCxnSpPr>
          <p:nvPr/>
        </p:nvCxnSpPr>
        <p:spPr>
          <a:xfrm rot="10800000">
            <a:off x="1243633" y="3112970"/>
            <a:ext cx="0" cy="2382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23"/>
          <p:cNvCxnSpPr>
            <a:endCxn id="193" idx="4"/>
          </p:cNvCxnSpPr>
          <p:nvPr/>
        </p:nvCxnSpPr>
        <p:spPr>
          <a:xfrm rot="10800000">
            <a:off x="1243633" y="1805743"/>
            <a:ext cx="0" cy="23400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p23"/>
          <p:cNvSpPr/>
          <p:nvPr/>
        </p:nvSpPr>
        <p:spPr>
          <a:xfrm>
            <a:off x="6699952" y="1880755"/>
            <a:ext cx="1011000" cy="10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6986835" y="3192057"/>
            <a:ext cx="437100" cy="46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6986835" y="1183131"/>
            <a:ext cx="437100" cy="46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23"/>
          <p:cNvCxnSpPr>
            <a:stCxn id="197" idx="0"/>
            <a:endCxn id="196" idx="2"/>
          </p:cNvCxnSpPr>
          <p:nvPr/>
        </p:nvCxnSpPr>
        <p:spPr>
          <a:xfrm rot="10800000">
            <a:off x="7205385" y="2953857"/>
            <a:ext cx="0" cy="238200"/>
          </a:xfrm>
          <a:prstGeom prst="straightConnector1">
            <a:avLst/>
          </a:prstGeom>
          <a:noFill/>
          <a:ln cap="flat" cmpd="sng" w="9525">
            <a:solidFill>
              <a:schemeClr val="dk2"/>
            </a:solidFill>
            <a:prstDash val="solid"/>
            <a:round/>
            <a:headEnd len="med" w="med" type="none"/>
            <a:tailEnd len="med" w="med" type="triangle"/>
          </a:ln>
        </p:spPr>
      </p:cxnSp>
      <p:cxnSp>
        <p:nvCxnSpPr>
          <p:cNvPr id="200" name="Google Shape;200;p23"/>
          <p:cNvCxnSpPr>
            <a:endCxn id="198" idx="4"/>
          </p:cNvCxnSpPr>
          <p:nvPr/>
        </p:nvCxnSpPr>
        <p:spPr>
          <a:xfrm rot="10800000">
            <a:off x="7205385" y="1646631"/>
            <a:ext cx="0" cy="234000"/>
          </a:xfrm>
          <a:prstGeom prst="straightConnector1">
            <a:avLst/>
          </a:prstGeom>
          <a:noFill/>
          <a:ln cap="flat" cmpd="sng" w="9525">
            <a:solidFill>
              <a:schemeClr val="dk2"/>
            </a:solidFill>
            <a:prstDash val="solid"/>
            <a:round/>
            <a:headEnd len="med" w="med" type="none"/>
            <a:tailEnd len="med" w="med" type="triangle"/>
          </a:ln>
        </p:spPr>
      </p:cxnSp>
      <p:pic>
        <p:nvPicPr>
          <p:cNvPr id="201" name="Google Shape;201;p23"/>
          <p:cNvPicPr preferRelativeResize="0"/>
          <p:nvPr/>
        </p:nvPicPr>
        <p:blipFill>
          <a:blip r:embed="rId3">
            <a:alphaModFix/>
          </a:blip>
          <a:stretch>
            <a:fillRect/>
          </a:stretch>
        </p:blipFill>
        <p:spPr>
          <a:xfrm>
            <a:off x="3705838" y="1214695"/>
            <a:ext cx="257175" cy="304800"/>
          </a:xfrm>
          <a:prstGeom prst="rect">
            <a:avLst/>
          </a:prstGeom>
          <a:noFill/>
          <a:ln>
            <a:noFill/>
          </a:ln>
        </p:spPr>
      </p:pic>
      <p:pic>
        <p:nvPicPr>
          <p:cNvPr id="202" name="Google Shape;202;p23"/>
          <p:cNvPicPr preferRelativeResize="0"/>
          <p:nvPr/>
        </p:nvPicPr>
        <p:blipFill>
          <a:blip r:embed="rId4">
            <a:alphaModFix/>
          </a:blip>
          <a:stretch>
            <a:fillRect/>
          </a:stretch>
        </p:blipFill>
        <p:spPr>
          <a:xfrm>
            <a:off x="3696388" y="3328545"/>
            <a:ext cx="276225" cy="190500"/>
          </a:xfrm>
          <a:prstGeom prst="rect">
            <a:avLst/>
          </a:prstGeom>
          <a:noFill/>
          <a:ln>
            <a:noFill/>
          </a:ln>
        </p:spPr>
      </p:pic>
      <p:pic>
        <p:nvPicPr>
          <p:cNvPr id="203" name="Google Shape;203;p23"/>
          <p:cNvPicPr preferRelativeResize="0"/>
          <p:nvPr/>
        </p:nvPicPr>
        <p:blipFill>
          <a:blip r:embed="rId5">
            <a:alphaModFix/>
          </a:blip>
          <a:stretch>
            <a:fillRect/>
          </a:stretch>
        </p:blipFill>
        <p:spPr>
          <a:xfrm>
            <a:off x="5438563" y="3335270"/>
            <a:ext cx="276225" cy="190500"/>
          </a:xfrm>
          <a:prstGeom prst="rect">
            <a:avLst/>
          </a:prstGeom>
          <a:noFill/>
          <a:ln>
            <a:noFill/>
          </a:ln>
        </p:spPr>
      </p:pic>
      <p:pic>
        <p:nvPicPr>
          <p:cNvPr id="204" name="Google Shape;204;p23"/>
          <p:cNvPicPr preferRelativeResize="0"/>
          <p:nvPr/>
        </p:nvPicPr>
        <p:blipFill>
          <a:blip r:embed="rId6">
            <a:alphaModFix/>
          </a:blip>
          <a:stretch>
            <a:fillRect/>
          </a:stretch>
        </p:blipFill>
        <p:spPr>
          <a:xfrm>
            <a:off x="7057746" y="3335270"/>
            <a:ext cx="295275" cy="190500"/>
          </a:xfrm>
          <a:prstGeom prst="rect">
            <a:avLst/>
          </a:prstGeom>
          <a:noFill/>
          <a:ln>
            <a:noFill/>
          </a:ln>
        </p:spPr>
      </p:pic>
      <p:pic>
        <p:nvPicPr>
          <p:cNvPr id="205" name="Google Shape;205;p23"/>
          <p:cNvPicPr preferRelativeResize="0"/>
          <p:nvPr/>
        </p:nvPicPr>
        <p:blipFill>
          <a:blip r:embed="rId7">
            <a:alphaModFix/>
          </a:blip>
          <a:stretch>
            <a:fillRect/>
          </a:stretch>
        </p:blipFill>
        <p:spPr>
          <a:xfrm>
            <a:off x="5448100" y="1269195"/>
            <a:ext cx="257175" cy="304800"/>
          </a:xfrm>
          <a:prstGeom prst="rect">
            <a:avLst/>
          </a:prstGeom>
          <a:noFill/>
          <a:ln>
            <a:noFill/>
          </a:ln>
        </p:spPr>
      </p:pic>
      <p:pic>
        <p:nvPicPr>
          <p:cNvPr id="206" name="Google Shape;206;p23"/>
          <p:cNvPicPr preferRelativeResize="0"/>
          <p:nvPr/>
        </p:nvPicPr>
        <p:blipFill>
          <a:blip r:embed="rId8">
            <a:alphaModFix/>
          </a:blip>
          <a:stretch>
            <a:fillRect/>
          </a:stretch>
        </p:blipFill>
        <p:spPr>
          <a:xfrm>
            <a:off x="7100225" y="1262470"/>
            <a:ext cx="266700" cy="304800"/>
          </a:xfrm>
          <a:prstGeom prst="rect">
            <a:avLst/>
          </a:prstGeom>
          <a:noFill/>
          <a:ln>
            <a:noFill/>
          </a:ln>
        </p:spPr>
      </p:pic>
      <p:cxnSp>
        <p:nvCxnSpPr>
          <p:cNvPr id="207" name="Google Shape;207;p23"/>
          <p:cNvCxnSpPr>
            <a:endCxn id="185" idx="1"/>
          </p:cNvCxnSpPr>
          <p:nvPr/>
        </p:nvCxnSpPr>
        <p:spPr>
          <a:xfrm>
            <a:off x="4340077" y="2424018"/>
            <a:ext cx="731100" cy="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23"/>
          <p:cNvCxnSpPr>
            <a:endCxn id="196" idx="1"/>
          </p:cNvCxnSpPr>
          <p:nvPr/>
        </p:nvCxnSpPr>
        <p:spPr>
          <a:xfrm flipH="1" rot="10800000">
            <a:off x="6082252" y="2417305"/>
            <a:ext cx="617700" cy="6600"/>
          </a:xfrm>
          <a:prstGeom prst="straightConnector1">
            <a:avLst/>
          </a:prstGeom>
          <a:noFill/>
          <a:ln cap="flat" cmpd="sng" w="9525">
            <a:solidFill>
              <a:schemeClr val="dk2"/>
            </a:solidFill>
            <a:prstDash val="solid"/>
            <a:round/>
            <a:headEnd len="med" w="med" type="none"/>
            <a:tailEnd len="med" w="med" type="triangle"/>
          </a:ln>
        </p:spPr>
      </p:cxnSp>
      <p:pic>
        <p:nvPicPr>
          <p:cNvPr id="209" name="Google Shape;209;p23"/>
          <p:cNvPicPr preferRelativeResize="0"/>
          <p:nvPr/>
        </p:nvPicPr>
        <p:blipFill>
          <a:blip r:embed="rId9">
            <a:alphaModFix/>
          </a:blip>
          <a:stretch>
            <a:fillRect/>
          </a:stretch>
        </p:blipFill>
        <p:spPr>
          <a:xfrm>
            <a:off x="4572238" y="1880750"/>
            <a:ext cx="266700" cy="276225"/>
          </a:xfrm>
          <a:prstGeom prst="rect">
            <a:avLst/>
          </a:prstGeom>
          <a:noFill/>
          <a:ln>
            <a:noFill/>
          </a:ln>
        </p:spPr>
      </p:pic>
      <p:pic>
        <p:nvPicPr>
          <p:cNvPr id="210" name="Google Shape;210;p23"/>
          <p:cNvPicPr preferRelativeResize="0"/>
          <p:nvPr/>
        </p:nvPicPr>
        <p:blipFill>
          <a:blip r:embed="rId10">
            <a:alphaModFix/>
          </a:blip>
          <a:stretch>
            <a:fillRect/>
          </a:stretch>
        </p:blipFill>
        <p:spPr>
          <a:xfrm>
            <a:off x="6252950" y="1880750"/>
            <a:ext cx="276225" cy="276225"/>
          </a:xfrm>
          <a:prstGeom prst="rect">
            <a:avLst/>
          </a:prstGeom>
          <a:noFill/>
          <a:ln>
            <a:noFill/>
          </a:ln>
        </p:spPr>
      </p:pic>
      <p:sp>
        <p:nvSpPr>
          <p:cNvPr id="211" name="Google Shape;211;p23"/>
          <p:cNvSpPr txBox="1"/>
          <p:nvPr/>
        </p:nvSpPr>
        <p:spPr>
          <a:xfrm>
            <a:off x="6672275" y="4400550"/>
            <a:ext cx="6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a:t>
            </a:r>
            <a:endParaRPr/>
          </a:p>
        </p:txBody>
      </p:sp>
      <p:cxnSp>
        <p:nvCxnSpPr>
          <p:cNvPr id="212" name="Google Shape;212;p23"/>
          <p:cNvCxnSpPr>
            <a:stCxn id="211" idx="0"/>
          </p:cNvCxnSpPr>
          <p:nvPr/>
        </p:nvCxnSpPr>
        <p:spPr>
          <a:xfrm rot="10800000">
            <a:off x="6586925" y="4271850"/>
            <a:ext cx="394200" cy="12870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p23"/>
          <p:cNvSpPr txBox="1"/>
          <p:nvPr/>
        </p:nvSpPr>
        <p:spPr>
          <a:xfrm>
            <a:off x="5071175" y="4505700"/>
            <a:ext cx="13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Previous state</a:t>
            </a:r>
            <a:endParaRPr/>
          </a:p>
        </p:txBody>
      </p:sp>
      <p:cxnSp>
        <p:nvCxnSpPr>
          <p:cNvPr id="214" name="Google Shape;214;p23"/>
          <p:cNvCxnSpPr>
            <a:stCxn id="213" idx="0"/>
          </p:cNvCxnSpPr>
          <p:nvPr/>
        </p:nvCxnSpPr>
        <p:spPr>
          <a:xfrm flipH="1" rot="10800000">
            <a:off x="5743175" y="4257600"/>
            <a:ext cx="143400" cy="248100"/>
          </a:xfrm>
          <a:prstGeom prst="straightConnector1">
            <a:avLst/>
          </a:prstGeom>
          <a:noFill/>
          <a:ln cap="flat" cmpd="sng" w="9525">
            <a:solidFill>
              <a:schemeClr val="dk2"/>
            </a:solidFill>
            <a:prstDash val="solid"/>
            <a:round/>
            <a:headEnd len="med" w="med" type="none"/>
            <a:tailEnd len="med" w="med" type="triangle"/>
          </a:ln>
        </p:spPr>
      </p:cxnSp>
      <p:pic>
        <p:nvPicPr>
          <p:cNvPr id="215" name="Google Shape;215;p23"/>
          <p:cNvPicPr preferRelativeResize="0"/>
          <p:nvPr/>
        </p:nvPicPr>
        <p:blipFill>
          <a:blip r:embed="rId11">
            <a:alphaModFix/>
          </a:blip>
          <a:stretch>
            <a:fillRect/>
          </a:stretch>
        </p:blipFill>
        <p:spPr>
          <a:xfrm>
            <a:off x="4610350" y="3912538"/>
            <a:ext cx="2171700" cy="342900"/>
          </a:xfrm>
          <a:prstGeom prst="rect">
            <a:avLst/>
          </a:prstGeom>
          <a:noFill/>
          <a:ln>
            <a:noFill/>
          </a:ln>
        </p:spPr>
      </p:pic>
      <p:cxnSp>
        <p:nvCxnSpPr>
          <p:cNvPr id="216" name="Google Shape;216;p23"/>
          <p:cNvCxnSpPr/>
          <p:nvPr/>
        </p:nvCxnSpPr>
        <p:spPr>
          <a:xfrm flipH="1" rot="10800000">
            <a:off x="4310175" y="4257588"/>
            <a:ext cx="324000" cy="445200"/>
          </a:xfrm>
          <a:prstGeom prst="straightConnector1">
            <a:avLst/>
          </a:prstGeom>
          <a:noFill/>
          <a:ln cap="flat" cmpd="sng" w="9525">
            <a:solidFill>
              <a:schemeClr val="dk2"/>
            </a:solidFill>
            <a:prstDash val="solid"/>
            <a:round/>
            <a:headEnd len="med" w="med" type="none"/>
            <a:tailEnd len="med" w="med" type="triangle"/>
          </a:ln>
        </p:spPr>
      </p:cxnSp>
      <p:sp>
        <p:nvSpPr>
          <p:cNvPr id="217" name="Google Shape;217;p23"/>
          <p:cNvSpPr txBox="1"/>
          <p:nvPr/>
        </p:nvSpPr>
        <p:spPr>
          <a:xfrm>
            <a:off x="4014800" y="4605350"/>
            <a:ext cx="82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endParaRPr/>
          </a:p>
        </p:txBody>
      </p:sp>
      <p:pic>
        <p:nvPicPr>
          <p:cNvPr id="218" name="Google Shape;218;p23"/>
          <p:cNvPicPr preferRelativeResize="0"/>
          <p:nvPr/>
        </p:nvPicPr>
        <p:blipFill>
          <a:blip r:embed="rId12">
            <a:alphaModFix/>
          </a:blip>
          <a:stretch>
            <a:fillRect/>
          </a:stretch>
        </p:blipFill>
        <p:spPr>
          <a:xfrm>
            <a:off x="1129400" y="1421600"/>
            <a:ext cx="228600" cy="304800"/>
          </a:xfrm>
          <a:prstGeom prst="rect">
            <a:avLst/>
          </a:prstGeom>
          <a:noFill/>
          <a:ln>
            <a:noFill/>
          </a:ln>
        </p:spPr>
      </p:pic>
      <p:pic>
        <p:nvPicPr>
          <p:cNvPr id="219" name="Google Shape;219;p23"/>
          <p:cNvPicPr preferRelativeResize="0"/>
          <p:nvPr/>
        </p:nvPicPr>
        <p:blipFill>
          <a:blip r:embed="rId13">
            <a:alphaModFix/>
          </a:blip>
          <a:stretch>
            <a:fillRect/>
          </a:stretch>
        </p:blipFill>
        <p:spPr>
          <a:xfrm>
            <a:off x="1115038" y="3487675"/>
            <a:ext cx="257175" cy="190500"/>
          </a:xfrm>
          <a:prstGeom prst="rect">
            <a:avLst/>
          </a:prstGeom>
          <a:noFill/>
          <a:ln>
            <a:noFill/>
          </a:ln>
        </p:spPr>
      </p:pic>
      <p:sp>
        <p:nvSpPr>
          <p:cNvPr id="220" name="Google Shape;220;p23"/>
          <p:cNvSpPr/>
          <p:nvPr/>
        </p:nvSpPr>
        <p:spPr>
          <a:xfrm>
            <a:off x="1771650" y="2343150"/>
            <a:ext cx="324000" cy="4635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23"/>
          <p:cNvPicPr preferRelativeResize="0"/>
          <p:nvPr/>
        </p:nvPicPr>
        <p:blipFill>
          <a:blip r:embed="rId14">
            <a:alphaModFix/>
          </a:blip>
          <a:stretch>
            <a:fillRect/>
          </a:stretch>
        </p:blipFill>
        <p:spPr>
          <a:xfrm>
            <a:off x="2000250" y="2033575"/>
            <a:ext cx="238125" cy="27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Simple RNN</a:t>
            </a:r>
            <a:endParaRPr sz="2000">
              <a:solidFill>
                <a:schemeClr val="lt1"/>
              </a:solidFill>
              <a:latin typeface="Arial"/>
              <a:ea typeface="Arial"/>
              <a:cs typeface="Arial"/>
              <a:sym typeface="Arial"/>
            </a:endParaRPr>
          </a:p>
        </p:txBody>
      </p:sp>
      <p:pic>
        <p:nvPicPr>
          <p:cNvPr id="227" name="Google Shape;227;p24"/>
          <p:cNvPicPr preferRelativeResize="0"/>
          <p:nvPr/>
        </p:nvPicPr>
        <p:blipFill rotWithShape="1">
          <a:blip r:embed="rId3">
            <a:alphaModFix/>
          </a:blip>
          <a:srcRect b="0" l="15975" r="39710" t="0"/>
          <a:stretch/>
        </p:blipFill>
        <p:spPr>
          <a:xfrm>
            <a:off x="1488125" y="978475"/>
            <a:ext cx="3917075" cy="3243175"/>
          </a:xfrm>
          <a:prstGeom prst="rect">
            <a:avLst/>
          </a:prstGeom>
          <a:noFill/>
          <a:ln>
            <a:noFill/>
          </a:ln>
        </p:spPr>
      </p:pic>
      <p:sp>
        <p:nvSpPr>
          <p:cNvPr id="228" name="Google Shape;228;p24"/>
          <p:cNvSpPr txBox="1"/>
          <p:nvPr/>
        </p:nvSpPr>
        <p:spPr>
          <a:xfrm>
            <a:off x="2163925" y="4330050"/>
            <a:ext cx="1076400" cy="2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Input vector</a:t>
            </a:r>
            <a:endParaRPr/>
          </a:p>
        </p:txBody>
      </p:sp>
      <p:sp>
        <p:nvSpPr>
          <p:cNvPr id="229" name="Google Shape;229;p24"/>
          <p:cNvSpPr txBox="1"/>
          <p:nvPr/>
        </p:nvSpPr>
        <p:spPr>
          <a:xfrm>
            <a:off x="1706725" y="824850"/>
            <a:ext cx="1076400" cy="2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output vector</a:t>
            </a:r>
            <a:endParaRPr/>
          </a:p>
        </p:txBody>
      </p:sp>
      <p:sp>
        <p:nvSpPr>
          <p:cNvPr id="230" name="Google Shape;230;p24"/>
          <p:cNvSpPr txBox="1"/>
          <p:nvPr/>
        </p:nvSpPr>
        <p:spPr>
          <a:xfrm>
            <a:off x="411725" y="2333850"/>
            <a:ext cx="1076400" cy="2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Input state</a:t>
            </a:r>
            <a:endParaRPr/>
          </a:p>
        </p:txBody>
      </p:sp>
      <p:sp>
        <p:nvSpPr>
          <p:cNvPr id="231" name="Google Shape;231;p24"/>
          <p:cNvSpPr txBox="1"/>
          <p:nvPr/>
        </p:nvSpPr>
        <p:spPr>
          <a:xfrm>
            <a:off x="2783125" y="1884975"/>
            <a:ext cx="1380900" cy="2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output state </a:t>
            </a:r>
            <a:endParaRPr/>
          </a:p>
        </p:txBody>
      </p:sp>
      <p:sp>
        <p:nvSpPr>
          <p:cNvPr id="232" name="Google Shape;232;p24"/>
          <p:cNvSpPr txBox="1"/>
          <p:nvPr/>
        </p:nvSpPr>
        <p:spPr>
          <a:xfrm>
            <a:off x="5892150" y="1151350"/>
            <a:ext cx="23529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Update hidden state:</a:t>
            </a:r>
            <a:endParaRPr/>
          </a:p>
        </p:txBody>
      </p:sp>
      <p:pic>
        <p:nvPicPr>
          <p:cNvPr id="233" name="Google Shape;233;p24"/>
          <p:cNvPicPr preferRelativeResize="0"/>
          <p:nvPr/>
        </p:nvPicPr>
        <p:blipFill>
          <a:blip r:embed="rId4">
            <a:alphaModFix/>
          </a:blip>
          <a:stretch>
            <a:fillRect/>
          </a:stretch>
        </p:blipFill>
        <p:spPr>
          <a:xfrm>
            <a:off x="5207200" y="1652050"/>
            <a:ext cx="3508875" cy="237900"/>
          </a:xfrm>
          <a:prstGeom prst="rect">
            <a:avLst/>
          </a:prstGeom>
          <a:noFill/>
          <a:ln>
            <a:noFill/>
          </a:ln>
        </p:spPr>
      </p:pic>
      <p:sp>
        <p:nvSpPr>
          <p:cNvPr id="234" name="Google Shape;234;p24"/>
          <p:cNvSpPr txBox="1"/>
          <p:nvPr/>
        </p:nvSpPr>
        <p:spPr>
          <a:xfrm>
            <a:off x="6456425" y="2185088"/>
            <a:ext cx="23529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Output:</a:t>
            </a:r>
            <a:endParaRPr/>
          </a:p>
        </p:txBody>
      </p:sp>
      <p:pic>
        <p:nvPicPr>
          <p:cNvPr id="235" name="Google Shape;235;p24"/>
          <p:cNvPicPr preferRelativeResize="0"/>
          <p:nvPr/>
        </p:nvPicPr>
        <p:blipFill>
          <a:blip r:embed="rId5">
            <a:alphaModFix/>
          </a:blip>
          <a:stretch>
            <a:fillRect/>
          </a:stretch>
        </p:blipFill>
        <p:spPr>
          <a:xfrm>
            <a:off x="5980300" y="2792131"/>
            <a:ext cx="1962675" cy="237900"/>
          </a:xfrm>
          <a:prstGeom prst="rect">
            <a:avLst/>
          </a:prstGeom>
          <a:noFill/>
          <a:ln>
            <a:noFill/>
          </a:ln>
        </p:spPr>
      </p:pic>
      <p:sp>
        <p:nvSpPr>
          <p:cNvPr id="236" name="Google Shape;236;p24"/>
          <p:cNvSpPr txBox="1"/>
          <p:nvPr/>
        </p:nvSpPr>
        <p:spPr>
          <a:xfrm>
            <a:off x="4993400" y="3602450"/>
            <a:ext cx="1560900" cy="2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0000"/>
                </a:solidFill>
              </a:rPr>
              <a:t>Memory</a:t>
            </a:r>
            <a:endParaRPr sz="1600">
              <a:solidFill>
                <a:srgbClr val="FF0000"/>
              </a:solidFill>
            </a:endParaRPr>
          </a:p>
        </p:txBody>
      </p:sp>
      <p:cxnSp>
        <p:nvCxnSpPr>
          <p:cNvPr id="237" name="Google Shape;237;p24"/>
          <p:cNvCxnSpPr/>
          <p:nvPr/>
        </p:nvCxnSpPr>
        <p:spPr>
          <a:xfrm rot="10800000">
            <a:off x="3462500" y="2621900"/>
            <a:ext cx="1530900" cy="1100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Simple RNN</a:t>
            </a:r>
            <a:endParaRPr sz="2000">
              <a:solidFill>
                <a:schemeClr val="lt1"/>
              </a:solidFill>
              <a:latin typeface="Arial"/>
              <a:ea typeface="Arial"/>
              <a:cs typeface="Arial"/>
              <a:sym typeface="Arial"/>
            </a:endParaRPr>
          </a:p>
        </p:txBody>
      </p:sp>
      <p:pic>
        <p:nvPicPr>
          <p:cNvPr id="243" name="Google Shape;243;p25"/>
          <p:cNvPicPr preferRelativeResize="0"/>
          <p:nvPr/>
        </p:nvPicPr>
        <p:blipFill rotWithShape="1">
          <a:blip r:embed="rId3">
            <a:alphaModFix/>
          </a:blip>
          <a:srcRect b="0" l="16394" r="0" t="0"/>
          <a:stretch/>
        </p:blipFill>
        <p:spPr>
          <a:xfrm>
            <a:off x="1601876" y="1130875"/>
            <a:ext cx="7389726" cy="3243175"/>
          </a:xfrm>
          <a:prstGeom prst="rect">
            <a:avLst/>
          </a:prstGeom>
          <a:noFill/>
          <a:ln>
            <a:noFill/>
          </a:ln>
        </p:spPr>
      </p:pic>
      <p:pic>
        <p:nvPicPr>
          <p:cNvPr id="244" name="Google Shape;244;p25"/>
          <p:cNvPicPr preferRelativeResize="0"/>
          <p:nvPr/>
        </p:nvPicPr>
        <p:blipFill>
          <a:blip r:embed="rId4">
            <a:alphaModFix/>
          </a:blip>
          <a:stretch>
            <a:fillRect/>
          </a:stretch>
        </p:blipFill>
        <p:spPr>
          <a:xfrm>
            <a:off x="152400" y="4531325"/>
            <a:ext cx="3508875" cy="237900"/>
          </a:xfrm>
          <a:prstGeom prst="rect">
            <a:avLst/>
          </a:prstGeom>
          <a:noFill/>
          <a:ln>
            <a:noFill/>
          </a:ln>
        </p:spPr>
      </p:pic>
      <p:pic>
        <p:nvPicPr>
          <p:cNvPr id="245" name="Google Shape;245;p25"/>
          <p:cNvPicPr preferRelativeResize="0"/>
          <p:nvPr/>
        </p:nvPicPr>
        <p:blipFill>
          <a:blip r:embed="rId5">
            <a:alphaModFix/>
          </a:blip>
          <a:stretch>
            <a:fillRect/>
          </a:stretch>
        </p:blipFill>
        <p:spPr>
          <a:xfrm>
            <a:off x="152400" y="821431"/>
            <a:ext cx="1962675" cy="237900"/>
          </a:xfrm>
          <a:prstGeom prst="rect">
            <a:avLst/>
          </a:prstGeom>
          <a:noFill/>
          <a:ln>
            <a:noFill/>
          </a:ln>
        </p:spPr>
      </p:pic>
      <p:pic>
        <p:nvPicPr>
          <p:cNvPr id="246" name="Google Shape;246;p25"/>
          <p:cNvPicPr preferRelativeResize="0"/>
          <p:nvPr/>
        </p:nvPicPr>
        <p:blipFill rotWithShape="1">
          <a:blip r:embed="rId3">
            <a:alphaModFix/>
          </a:blip>
          <a:srcRect b="0" l="0" r="83601" t="0"/>
          <a:stretch/>
        </p:blipFill>
        <p:spPr>
          <a:xfrm>
            <a:off x="152400" y="1149550"/>
            <a:ext cx="1449477" cy="3243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6"/>
          <p:cNvSpPr txBox="1"/>
          <p:nvPr>
            <p:ph idx="4294967295" type="title"/>
          </p:nvPr>
        </p:nvSpPr>
        <p:spPr>
          <a:xfrm>
            <a:off x="404675" y="166153"/>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972CB"/>
              </a:buClr>
              <a:buSzPts val="3600"/>
              <a:buFont typeface="Arial"/>
              <a:buNone/>
            </a:pPr>
            <a:br>
              <a:rPr b="1" i="0" lang="en-US" sz="3600" u="none">
                <a:solidFill>
                  <a:srgbClr val="0972CB"/>
                </a:solidFill>
                <a:latin typeface="Arial"/>
                <a:ea typeface="Arial"/>
                <a:cs typeface="Arial"/>
                <a:sym typeface="Arial"/>
              </a:rPr>
            </a:br>
            <a:r>
              <a:rPr b="1" lang="en-US" sz="3600">
                <a:solidFill>
                  <a:srgbClr val="0972CB"/>
                </a:solidFill>
                <a:latin typeface="Arial"/>
                <a:ea typeface="Arial"/>
                <a:cs typeface="Arial"/>
                <a:sym typeface="Arial"/>
              </a:rPr>
              <a:t>3</a:t>
            </a:r>
            <a:r>
              <a:rPr b="1" i="0" lang="en-US" sz="3600" u="none">
                <a:solidFill>
                  <a:srgbClr val="0972CB"/>
                </a:solidFill>
                <a:latin typeface="Arial"/>
                <a:ea typeface="Arial"/>
                <a:cs typeface="Arial"/>
                <a:sym typeface="Arial"/>
              </a:rPr>
              <a:t>.</a:t>
            </a:r>
            <a:r>
              <a:rPr b="1" lang="en-US" sz="3600">
                <a:solidFill>
                  <a:srgbClr val="0972CB"/>
                </a:solidFill>
              </a:rPr>
              <a:t>5</a:t>
            </a:r>
            <a:endParaRPr/>
          </a:p>
        </p:txBody>
      </p:sp>
      <p:sp>
        <p:nvSpPr>
          <p:cNvPr id="252" name="Google Shape;252;p26"/>
          <p:cNvSpPr txBox="1"/>
          <p:nvPr>
            <p:ph idx="4294967295"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rPr>
              <a:t>Sequence to Sequence Model </a:t>
            </a:r>
            <a:endParaRPr sz="3000">
              <a:solidFill>
                <a:srgbClr val="0972CB"/>
              </a:solidFill>
            </a:endParaRPr>
          </a:p>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rPr>
              <a:t>&amp; Attention Mechanism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Sequence to Sequence</a:t>
            </a:r>
            <a:endParaRPr sz="2000">
              <a:solidFill>
                <a:schemeClr val="lt1"/>
              </a:solidFill>
              <a:latin typeface="Arial"/>
              <a:ea typeface="Arial"/>
              <a:cs typeface="Arial"/>
              <a:sym typeface="Arial"/>
            </a:endParaRPr>
          </a:p>
        </p:txBody>
      </p:sp>
      <p:pic>
        <p:nvPicPr>
          <p:cNvPr id="258" name="Google Shape;258;p27"/>
          <p:cNvPicPr preferRelativeResize="0"/>
          <p:nvPr/>
        </p:nvPicPr>
        <p:blipFill>
          <a:blip r:embed="rId3">
            <a:alphaModFix/>
          </a:blip>
          <a:stretch>
            <a:fillRect/>
          </a:stretch>
        </p:blipFill>
        <p:spPr>
          <a:xfrm>
            <a:off x="340775" y="1189950"/>
            <a:ext cx="5190773" cy="2430725"/>
          </a:xfrm>
          <a:prstGeom prst="rect">
            <a:avLst/>
          </a:prstGeom>
          <a:noFill/>
          <a:ln>
            <a:noFill/>
          </a:ln>
        </p:spPr>
      </p:pic>
      <p:sp>
        <p:nvSpPr>
          <p:cNvPr id="259" name="Google Shape;259;p27"/>
          <p:cNvSpPr txBox="1"/>
          <p:nvPr/>
        </p:nvSpPr>
        <p:spPr>
          <a:xfrm>
            <a:off x="5427725" y="1112549"/>
            <a:ext cx="34503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Char char="●"/>
            </a:pPr>
            <a:r>
              <a:rPr lang="en-US">
                <a:solidFill>
                  <a:schemeClr val="dk1"/>
                </a:solidFill>
              </a:rPr>
              <a:t>Two sub-models:.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Encoder</a:t>
            </a:r>
            <a:r>
              <a:rPr lang="en-US">
                <a:solidFill>
                  <a:schemeClr val="dk1"/>
                </a:solidFill>
              </a:rPr>
              <a:t>: Encoding the entire sequence into a fixed length vector called a context vector.</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Decoder</a:t>
            </a:r>
            <a:r>
              <a:rPr lang="en-US">
                <a:solidFill>
                  <a:schemeClr val="dk1"/>
                </a:solidFill>
              </a:rPr>
              <a:t>: Reading from the context vector.</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Introduced by Google in </a:t>
            </a:r>
            <a:r>
              <a:rPr b="1" lang="en-US">
                <a:solidFill>
                  <a:schemeClr val="dk1"/>
                </a:solidFill>
              </a:rPr>
              <a:t>2014</a:t>
            </a:r>
            <a:r>
              <a:rPr lang="en-US">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Maps variable-lengths sequences to a </a:t>
            </a:r>
            <a:r>
              <a:rPr b="1" lang="en-US">
                <a:solidFill>
                  <a:schemeClr val="dk1"/>
                </a:solidFill>
              </a:rPr>
              <a:t>fixed length</a:t>
            </a:r>
            <a:r>
              <a:rPr lang="en-US">
                <a:solidFill>
                  <a:schemeClr val="dk1"/>
                </a:solidFill>
              </a:rPr>
              <a:t> encoded vector.</a:t>
            </a:r>
            <a:endParaRPr>
              <a:solidFill>
                <a:schemeClr val="dk1"/>
              </a:solidFill>
            </a:endParaRPr>
          </a:p>
        </p:txBody>
      </p:sp>
      <p:cxnSp>
        <p:nvCxnSpPr>
          <p:cNvPr id="260" name="Google Shape;260;p27"/>
          <p:cNvCxnSpPr/>
          <p:nvPr/>
        </p:nvCxnSpPr>
        <p:spPr>
          <a:xfrm>
            <a:off x="4291575" y="1363075"/>
            <a:ext cx="1022400" cy="89460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27"/>
          <p:cNvSpPr txBox="1"/>
          <p:nvPr/>
        </p:nvSpPr>
        <p:spPr>
          <a:xfrm>
            <a:off x="5132850" y="2205213"/>
            <a:ext cx="4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y</a:t>
            </a:r>
            <a:r>
              <a:rPr baseline="-25000" lang="en-US"/>
              <a:t>1</a:t>
            </a:r>
            <a:endParaRPr baseline="-25000"/>
          </a:p>
        </p:txBody>
      </p:sp>
      <p:sp>
        <p:nvSpPr>
          <p:cNvPr id="262" name="Google Shape;262;p27"/>
          <p:cNvSpPr txBox="1"/>
          <p:nvPr/>
        </p:nvSpPr>
        <p:spPr>
          <a:xfrm>
            <a:off x="95850" y="3663275"/>
            <a:ext cx="102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Bonjour</a:t>
            </a:r>
            <a:endParaRPr/>
          </a:p>
          <a:p>
            <a:pPr indent="0" lvl="0" marL="0" rtl="0" algn="l">
              <a:spcBef>
                <a:spcPts val="0"/>
              </a:spcBef>
              <a:spcAft>
                <a:spcPts val="0"/>
              </a:spcAft>
              <a:buNone/>
            </a:pPr>
            <a:r>
              <a:t/>
            </a:r>
            <a:endParaRPr/>
          </a:p>
        </p:txBody>
      </p:sp>
      <p:sp>
        <p:nvSpPr>
          <p:cNvPr id="263" name="Google Shape;263;p27"/>
          <p:cNvSpPr txBox="1"/>
          <p:nvPr/>
        </p:nvSpPr>
        <p:spPr>
          <a:xfrm>
            <a:off x="1309925" y="3705875"/>
            <a:ext cx="7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le</a:t>
            </a:r>
            <a:endParaRPr/>
          </a:p>
        </p:txBody>
      </p:sp>
      <p:sp>
        <p:nvSpPr>
          <p:cNvPr id="264" name="Google Shape;264;p27"/>
          <p:cNvSpPr txBox="1"/>
          <p:nvPr/>
        </p:nvSpPr>
        <p:spPr>
          <a:xfrm>
            <a:off x="2215000" y="3705875"/>
            <a:ext cx="9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Monde</a:t>
            </a:r>
            <a:endParaRPr/>
          </a:p>
        </p:txBody>
      </p:sp>
      <p:sp>
        <p:nvSpPr>
          <p:cNvPr id="265" name="Google Shape;265;p27"/>
          <p:cNvSpPr txBox="1"/>
          <p:nvPr/>
        </p:nvSpPr>
        <p:spPr>
          <a:xfrm>
            <a:off x="4014700" y="856375"/>
            <a:ext cx="7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Hola </a:t>
            </a:r>
            <a:endParaRPr/>
          </a:p>
        </p:txBody>
      </p:sp>
      <p:sp>
        <p:nvSpPr>
          <p:cNvPr id="266" name="Google Shape;266;p27"/>
          <p:cNvSpPr txBox="1"/>
          <p:nvPr/>
        </p:nvSpPr>
        <p:spPr>
          <a:xfrm>
            <a:off x="5047650" y="866200"/>
            <a:ext cx="9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Mundo</a:t>
            </a:r>
            <a:endParaRPr/>
          </a:p>
        </p:txBody>
      </p:sp>
      <p:sp>
        <p:nvSpPr>
          <p:cNvPr id="267" name="Google Shape;267;p27"/>
          <p:cNvSpPr txBox="1"/>
          <p:nvPr/>
        </p:nvSpPr>
        <p:spPr>
          <a:xfrm>
            <a:off x="249675" y="4622700"/>
            <a:ext cx="17334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t>Keneshloo. Neural Abstractive Text Summarization with Sequence-to-Sequence Models</a:t>
            </a:r>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Multi-Modal </a:t>
            </a:r>
            <a:r>
              <a:rPr lang="en-US" sz="2000">
                <a:solidFill>
                  <a:schemeClr val="lt1"/>
                </a:solidFill>
              </a:rPr>
              <a:t>Sequence to Sequence: Image Captioning</a:t>
            </a:r>
            <a:endParaRPr sz="2000">
              <a:solidFill>
                <a:schemeClr val="lt1"/>
              </a:solidFill>
              <a:latin typeface="Arial"/>
              <a:ea typeface="Arial"/>
              <a:cs typeface="Arial"/>
              <a:sym typeface="Arial"/>
            </a:endParaRPr>
          </a:p>
        </p:txBody>
      </p:sp>
      <p:pic>
        <p:nvPicPr>
          <p:cNvPr id="273" name="Google Shape;273;p28"/>
          <p:cNvPicPr preferRelativeResize="0"/>
          <p:nvPr/>
        </p:nvPicPr>
        <p:blipFill>
          <a:blip r:embed="rId3">
            <a:alphaModFix/>
          </a:blip>
          <a:stretch>
            <a:fillRect/>
          </a:stretch>
        </p:blipFill>
        <p:spPr>
          <a:xfrm>
            <a:off x="152400" y="902280"/>
            <a:ext cx="8652373" cy="4088821"/>
          </a:xfrm>
          <a:prstGeom prst="rect">
            <a:avLst/>
          </a:prstGeom>
          <a:noFill/>
          <a:ln>
            <a:noFill/>
          </a:ln>
        </p:spPr>
      </p:pic>
      <p:sp>
        <p:nvSpPr>
          <p:cNvPr id="274" name="Google Shape;274;p28"/>
          <p:cNvSpPr txBox="1"/>
          <p:nvPr/>
        </p:nvSpPr>
        <p:spPr>
          <a:xfrm>
            <a:off x="249675" y="4622700"/>
            <a:ext cx="17334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t>Image from www.analyticsvidhya.com</a:t>
            </a:r>
            <a:endParaRPr sz="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Multi-Modal Sequence to Sequence: Image Captioning</a:t>
            </a:r>
            <a:endParaRPr sz="2000">
              <a:solidFill>
                <a:schemeClr val="lt1"/>
              </a:solidFill>
              <a:latin typeface="Arial"/>
              <a:ea typeface="Arial"/>
              <a:cs typeface="Arial"/>
              <a:sym typeface="Arial"/>
            </a:endParaRPr>
          </a:p>
        </p:txBody>
      </p:sp>
      <p:sp>
        <p:nvSpPr>
          <p:cNvPr id="280" name="Google Shape;280;p29"/>
          <p:cNvSpPr txBox="1"/>
          <p:nvPr/>
        </p:nvSpPr>
        <p:spPr>
          <a:xfrm>
            <a:off x="243575" y="2542325"/>
            <a:ext cx="859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HF Practice: </a:t>
            </a:r>
            <a:r>
              <a:rPr lang="en-US" u="sng">
                <a:solidFill>
                  <a:schemeClr val="hlink"/>
                </a:solidFill>
                <a:hlinkClick r:id="rId3"/>
              </a:rPr>
              <a:t>https://thepythoncode.com/article/image-captioning-with-pytorch-and-transformers-in-python</a:t>
            </a:r>
            <a:endParaRPr/>
          </a:p>
          <a:p>
            <a:pPr indent="0" lvl="0" marL="0" rtl="0" algn="l">
              <a:spcBef>
                <a:spcPts val="0"/>
              </a:spcBef>
              <a:spcAft>
                <a:spcPts val="0"/>
              </a:spcAft>
              <a:buNone/>
            </a:pPr>
            <a:r>
              <a:t/>
            </a:r>
            <a:endParaRPr/>
          </a:p>
        </p:txBody>
      </p:sp>
      <p:sp>
        <p:nvSpPr>
          <p:cNvPr id="281" name="Google Shape;281;p29"/>
          <p:cNvSpPr txBox="1"/>
          <p:nvPr/>
        </p:nvSpPr>
        <p:spPr>
          <a:xfrm>
            <a:off x="273000" y="1741975"/>
            <a:ext cx="836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PyTorch Readable: </a:t>
            </a:r>
            <a:r>
              <a:rPr lang="en-US" u="sng">
                <a:solidFill>
                  <a:schemeClr val="hlink"/>
                </a:solidFill>
                <a:hlinkClick r:id="rId4"/>
              </a:rPr>
              <a:t>https://github.com/sgrvinod/a-PyTorch-Tutorial-to-Image-Captioning/blob/master/models.py</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Attention Mechanism</a:t>
            </a:r>
            <a:endParaRPr sz="2000">
              <a:solidFill>
                <a:schemeClr val="lt1"/>
              </a:solidFill>
              <a:latin typeface="Arial"/>
              <a:ea typeface="Arial"/>
              <a:cs typeface="Arial"/>
              <a:sym typeface="Arial"/>
            </a:endParaRPr>
          </a:p>
        </p:txBody>
      </p:sp>
      <p:sp>
        <p:nvSpPr>
          <p:cNvPr id="287" name="Google Shape;287;p30"/>
          <p:cNvSpPr txBox="1"/>
          <p:nvPr/>
        </p:nvSpPr>
        <p:spPr>
          <a:xfrm>
            <a:off x="613375" y="1448725"/>
            <a:ext cx="7652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The encoder processes the entire input sentence and encode it into a context vector. The decoder  produces  the words in a sentence one after another. </a:t>
            </a:r>
            <a:r>
              <a:rPr b="1" lang="en-US" sz="1150">
                <a:solidFill>
                  <a:srgbClr val="333333"/>
                </a:solidFill>
                <a:highlight>
                  <a:srgbClr val="FFFFFF"/>
                </a:highlight>
                <a:latin typeface="Roboto"/>
                <a:ea typeface="Roboto"/>
                <a:cs typeface="Roboto"/>
                <a:sym typeface="Roboto"/>
              </a:rPr>
              <a:t>L</a:t>
            </a:r>
            <a:r>
              <a:rPr lang="en-US"/>
              <a:t>ong-term dependency problems.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Performance of the encoder-decoder network degrades rapidly as the length of the input sentence increases.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Attention Mechanism:</a:t>
            </a:r>
            <a:r>
              <a:rPr lang="en-US"/>
              <a:t> Selectively concentrating on a few relevant things, while ignoring others. (Also provides some </a:t>
            </a:r>
            <a:r>
              <a:rPr b="1" lang="en-US"/>
              <a:t>interpretability</a:t>
            </a:r>
            <a:r>
              <a:rPr lang="en-US"/>
              <a: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i="1" lang="en-US" u="sng"/>
              <a:t>“Neural Machine Translation by Jointly Learning to Align and Translate” (2015)</a:t>
            </a:r>
            <a:endParaRPr i="1"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13"/>
          <p:cNvSpPr txBox="1"/>
          <p:nvPr/>
        </p:nvSpPr>
        <p:spPr>
          <a:xfrm>
            <a:off x="674425" y="1095725"/>
            <a:ext cx="64185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a:p>
            <a:pPr indent="0" lvl="0" marL="0" rtl="0" algn="l">
              <a:spcBef>
                <a:spcPts val="0"/>
              </a:spcBef>
              <a:spcAft>
                <a:spcPts val="0"/>
              </a:spcAft>
              <a:buNone/>
            </a:pPr>
            <a:r>
              <a:rPr lang="en-US"/>
              <a:t>Vision Transformers (ViT)</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AutoNum type="alphaLcPeriod"/>
            </a:pPr>
            <a:r>
              <a:rPr lang="en-US"/>
              <a:t>Brief intro to Sequential Modelling with RNNs</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AutoNum type="alphaLcPeriod"/>
            </a:pPr>
            <a:r>
              <a:rPr lang="en-US"/>
              <a:t>Limitation of RNNs and Attention Mechanism</a:t>
            </a:r>
            <a:br>
              <a:rPr lang="en-US"/>
            </a:br>
            <a:endParaRPr/>
          </a:p>
          <a:p>
            <a:pPr indent="-317500" lvl="1" marL="914400" rtl="0" algn="l">
              <a:spcBef>
                <a:spcPts val="0"/>
              </a:spcBef>
              <a:spcAft>
                <a:spcPts val="0"/>
              </a:spcAft>
              <a:buSzPts val="1400"/>
              <a:buAutoNum type="alphaLcPeriod"/>
            </a:pPr>
            <a:r>
              <a:rPr lang="en-US"/>
              <a:t>Visual Attention Mechanism</a:t>
            </a:r>
            <a:br>
              <a:rPr lang="en-US"/>
            </a:br>
            <a:endParaRPr/>
          </a:p>
          <a:p>
            <a:pPr indent="-317500" lvl="1" marL="914400" rtl="0" algn="l">
              <a:spcBef>
                <a:spcPts val="0"/>
              </a:spcBef>
              <a:spcAft>
                <a:spcPts val="0"/>
              </a:spcAft>
              <a:buSzPts val="1400"/>
              <a:buAutoNum type="alphaLcPeriod"/>
            </a:pPr>
            <a:r>
              <a:rPr lang="en-US"/>
              <a:t>Vision Transformers</a:t>
            </a:r>
            <a:br>
              <a:rPr lang="en-US"/>
            </a:br>
            <a:endParaRPr/>
          </a:p>
          <a:p>
            <a:pPr indent="-317500" lvl="1" marL="914400" rtl="0" algn="l">
              <a:spcBef>
                <a:spcPts val="0"/>
              </a:spcBef>
              <a:spcAft>
                <a:spcPts val="0"/>
              </a:spcAft>
              <a:buSzPts val="1400"/>
              <a:buAutoNum type="alphaLcPeriod"/>
            </a:pPr>
            <a:r>
              <a:rPr lang="en-US"/>
              <a:t>CLIP</a:t>
            </a:r>
            <a:br>
              <a:rPr lang="en-US"/>
            </a:br>
            <a:endParaRPr/>
          </a:p>
          <a:p>
            <a:pPr indent="-317500" lvl="1" marL="914400" rtl="0" algn="l">
              <a:spcBef>
                <a:spcPts val="0"/>
              </a:spcBef>
              <a:spcAft>
                <a:spcPts val="0"/>
              </a:spcAft>
              <a:buSzPts val="1400"/>
              <a:buAutoNum type="alphaLcPeriod"/>
            </a:pPr>
            <a:r>
              <a:rPr lang="en-US"/>
              <a:t>Foundational Models</a:t>
            </a:r>
            <a:br>
              <a:rPr lang="en-US"/>
            </a:br>
            <a:endParaRPr/>
          </a:p>
        </p:txBody>
      </p:sp>
      <p:sp>
        <p:nvSpPr>
          <p:cNvPr id="50" name="Google Shape;50;p1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rPr>
              <a:t>Analytical Index</a:t>
            </a:r>
            <a:endParaRPr sz="1600">
              <a:solidFill>
                <a:schemeClr val="lt1"/>
              </a:solidFill>
              <a:latin typeface="Arial"/>
              <a:ea typeface="Arial"/>
              <a:cs typeface="Arial"/>
              <a:sym typeface="Arial"/>
            </a:endParaRPr>
          </a:p>
        </p:txBody>
      </p:sp>
      <p:sp>
        <p:nvSpPr>
          <p:cNvPr id="51" name="Google Shape;51;p13"/>
          <p:cNvSpPr txBox="1"/>
          <p:nvPr>
            <p:ph idx="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nvSpPr>
        <p:spPr>
          <a:xfrm>
            <a:off x="204975" y="1458900"/>
            <a:ext cx="5052000" cy="295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a:t>
            </a:r>
            <a:r>
              <a:rPr b="1" lang="en-US" sz="1300">
                <a:solidFill>
                  <a:schemeClr val="dk1"/>
                </a:solidFill>
              </a:rPr>
              <a:t>Origins: Attention in Sequence Models (2014–2016)</a:t>
            </a:r>
            <a:endParaRPr b="1" sz="1300">
              <a:solidFill>
                <a:schemeClr val="dk1"/>
              </a:solidFill>
            </a:endParaRPr>
          </a:p>
          <a:p>
            <a:pPr indent="0" lvl="0" marL="0" rtl="0" algn="l">
              <a:lnSpc>
                <a:spcPct val="115000"/>
              </a:lnSpc>
              <a:spcBef>
                <a:spcPts val="1200"/>
              </a:spcBef>
              <a:spcAft>
                <a:spcPts val="0"/>
              </a:spcAft>
              <a:buNone/>
            </a:pPr>
            <a:r>
              <a:rPr b="1" lang="en-US" sz="1100" u="sng">
                <a:solidFill>
                  <a:schemeClr val="dk1"/>
                </a:solidFill>
              </a:rPr>
              <a:t>2014 – Bahdanau Attention</a:t>
            </a:r>
            <a:br>
              <a:rPr b="1" lang="en-US" sz="1100">
                <a:solidFill>
                  <a:schemeClr val="dk1"/>
                </a:solidFill>
              </a:rPr>
            </a:br>
            <a:br>
              <a:rPr b="1" lang="en-US" sz="1100">
                <a:solidFill>
                  <a:schemeClr val="dk1"/>
                </a:solidFill>
              </a:rPr>
            </a:br>
            <a:r>
              <a:rPr i="1" lang="en-US" sz="1100">
                <a:solidFill>
                  <a:schemeClr val="dk1"/>
                </a:solidFill>
              </a:rPr>
              <a:t>Paper:</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“Neural Machine Translation by Jointly Learning to Align and Translate”</a:t>
            </a:r>
            <a:endParaRPr sz="1100" u="sng">
              <a:solidFill>
                <a:schemeClr val="hlink"/>
              </a:solidFill>
            </a:endParaRPr>
          </a:p>
          <a:p>
            <a:pPr indent="0" lvl="0" marL="0" rtl="0" algn="l">
              <a:lnSpc>
                <a:spcPct val="115000"/>
              </a:lnSpc>
              <a:spcBef>
                <a:spcPts val="1200"/>
              </a:spcBef>
              <a:spcAft>
                <a:spcPts val="0"/>
              </a:spcAft>
              <a:buNone/>
            </a:pPr>
            <a:r>
              <a:rPr lang="en-US" sz="1100">
                <a:solidFill>
                  <a:schemeClr val="dk1"/>
                </a:solidFill>
              </a:rPr>
              <a:t>Objective: “Alignment”</a:t>
            </a:r>
            <a:endParaRPr sz="1100" u="sng">
              <a:solidFill>
                <a:schemeClr val="hlink"/>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Introduced </a:t>
            </a:r>
            <a:r>
              <a:rPr i="1" lang="en-US" sz="1100">
                <a:solidFill>
                  <a:schemeClr val="dk1"/>
                </a:solidFill>
              </a:rPr>
              <a:t>additive attention</a:t>
            </a:r>
            <a:r>
              <a:rPr lang="en-US" sz="1100">
                <a:solidFill>
                  <a:schemeClr val="dk1"/>
                </a:solidFill>
              </a:rPr>
              <a:t> in encoder-decoder models.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Solved the bottleneck of fixed-length context vectors in Seq2Seq models for translation.</a:t>
            </a:r>
            <a:br>
              <a:rPr lang="en-US" sz="1100">
                <a:solidFill>
                  <a:schemeClr val="dk1"/>
                </a:solidFill>
              </a:rPr>
            </a:br>
            <a:endParaRPr sz="1100">
              <a:solidFill>
                <a:schemeClr val="dk1"/>
              </a:solidFill>
            </a:endParaRPr>
          </a:p>
          <a:p>
            <a:pPr indent="0" lvl="0" marL="457200" rtl="0" algn="l">
              <a:lnSpc>
                <a:spcPct val="115000"/>
              </a:lnSpc>
              <a:spcBef>
                <a:spcPts val="1200"/>
              </a:spcBef>
              <a:spcAft>
                <a:spcPts val="1200"/>
              </a:spcAft>
              <a:buNone/>
            </a:pPr>
            <a:br>
              <a:rPr lang="en-US" sz="1100">
                <a:solidFill>
                  <a:schemeClr val="dk1"/>
                </a:solidFill>
              </a:rPr>
            </a:br>
            <a:endParaRPr sz="1100">
              <a:solidFill>
                <a:schemeClr val="dk1"/>
              </a:solidFill>
            </a:endParaRPr>
          </a:p>
        </p:txBody>
      </p:sp>
      <p:sp>
        <p:nvSpPr>
          <p:cNvPr id="293" name="Google Shape;293;p3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History of </a:t>
            </a:r>
            <a:r>
              <a:rPr lang="en-US" sz="2000">
                <a:solidFill>
                  <a:schemeClr val="lt1"/>
                </a:solidFill>
              </a:rPr>
              <a:t>Attention</a:t>
            </a:r>
            <a:endParaRPr sz="2000">
              <a:solidFill>
                <a:schemeClr val="lt1"/>
              </a:solidFill>
              <a:latin typeface="Arial"/>
              <a:ea typeface="Arial"/>
              <a:cs typeface="Arial"/>
              <a:sym typeface="Arial"/>
            </a:endParaRPr>
          </a:p>
        </p:txBody>
      </p:sp>
      <p:pic>
        <p:nvPicPr>
          <p:cNvPr id="294" name="Google Shape;294;p31"/>
          <p:cNvPicPr preferRelativeResize="0"/>
          <p:nvPr/>
        </p:nvPicPr>
        <p:blipFill>
          <a:blip r:embed="rId5">
            <a:alphaModFix/>
          </a:blip>
          <a:stretch>
            <a:fillRect/>
          </a:stretch>
        </p:blipFill>
        <p:spPr>
          <a:xfrm>
            <a:off x="5208599" y="1064675"/>
            <a:ext cx="3388300" cy="3992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2"/>
          <p:cNvPicPr preferRelativeResize="0"/>
          <p:nvPr/>
        </p:nvPicPr>
        <p:blipFill>
          <a:blip r:embed="rId3">
            <a:alphaModFix/>
          </a:blip>
          <a:stretch>
            <a:fillRect/>
          </a:stretch>
        </p:blipFill>
        <p:spPr>
          <a:xfrm>
            <a:off x="1810650" y="931850"/>
            <a:ext cx="4827901" cy="3581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History of Attention</a:t>
            </a:r>
            <a:endParaRPr sz="2000">
              <a:solidFill>
                <a:schemeClr val="lt1"/>
              </a:solidFill>
              <a:latin typeface="Arial"/>
              <a:ea typeface="Arial"/>
              <a:cs typeface="Arial"/>
              <a:sym typeface="Arial"/>
            </a:endParaRPr>
          </a:p>
        </p:txBody>
      </p:sp>
      <p:sp>
        <p:nvSpPr>
          <p:cNvPr id="305" name="Google Shape;305;p33"/>
          <p:cNvSpPr txBox="1"/>
          <p:nvPr/>
        </p:nvSpPr>
        <p:spPr>
          <a:xfrm>
            <a:off x="241150" y="1097175"/>
            <a:ext cx="8463900" cy="384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II. Self-Attention &amp; Transformers (2017–2019)</a:t>
            </a:r>
            <a:endParaRPr b="1" sz="1300">
              <a:solidFill>
                <a:schemeClr val="dk1"/>
              </a:solidFill>
            </a:endParaRPr>
          </a:p>
          <a:p>
            <a:pPr indent="0" lvl="0" marL="0" rtl="0" algn="l">
              <a:lnSpc>
                <a:spcPct val="115000"/>
              </a:lnSpc>
              <a:spcBef>
                <a:spcPts val="1200"/>
              </a:spcBef>
              <a:spcAft>
                <a:spcPts val="0"/>
              </a:spcAft>
              <a:buNone/>
            </a:pPr>
            <a:r>
              <a:rPr b="1" lang="en-US" sz="1100">
                <a:solidFill>
                  <a:schemeClr val="dk1"/>
                </a:solidFill>
              </a:rPr>
              <a:t>2017 – Self-Attention &amp; Transformer - </a:t>
            </a:r>
            <a:r>
              <a:rPr i="1" lang="en-US" sz="1100">
                <a:solidFill>
                  <a:schemeClr val="dk1"/>
                </a:solidFill>
              </a:rPr>
              <a:t>Paper:</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“Attention is All You Need”</a:t>
            </a:r>
            <a:endParaRPr sz="1100" u="sng">
              <a:solidFill>
                <a:schemeClr val="hlink"/>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Introduced </a:t>
            </a:r>
            <a:r>
              <a:rPr i="1" lang="en-US" sz="1100">
                <a:solidFill>
                  <a:schemeClr val="dk1"/>
                </a:solidFill>
              </a:rPr>
              <a:t>self-attention</a:t>
            </a:r>
            <a:r>
              <a:rPr lang="en-US" sz="1100">
                <a:solidFill>
                  <a:schemeClr val="dk1"/>
                </a:solidFill>
              </a:rPr>
              <a:t> and the </a:t>
            </a:r>
            <a:r>
              <a:rPr i="1" lang="en-US" sz="1100">
                <a:solidFill>
                  <a:schemeClr val="dk1"/>
                </a:solidFill>
              </a:rPr>
              <a:t>Transformer</a:t>
            </a:r>
            <a:r>
              <a:rPr lang="en-US" sz="1100">
                <a:solidFill>
                  <a:schemeClr val="dk1"/>
                </a:solidFill>
              </a:rPr>
              <a:t> architecture.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Enabled full parallelization and better long-range dependency modeling.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Key innovation: </a:t>
            </a:r>
            <a:r>
              <a:rPr i="1" lang="en-US" sz="1100">
                <a:solidFill>
                  <a:schemeClr val="dk1"/>
                </a:solidFill>
              </a:rPr>
              <a:t>scaled dot-product attention</a:t>
            </a:r>
            <a:r>
              <a:rPr lang="en-US" sz="1100">
                <a:solidFill>
                  <a:schemeClr val="dk1"/>
                </a:solidFill>
              </a:rPr>
              <a:t>, </a:t>
            </a:r>
            <a:r>
              <a:rPr i="1" lang="en-US" sz="1100">
                <a:solidFill>
                  <a:schemeClr val="dk1"/>
                </a:solidFill>
              </a:rPr>
              <a:t>multi-head attention</a:t>
            </a:r>
            <a:r>
              <a:rPr lang="en-US" sz="1100">
                <a:solidFill>
                  <a:schemeClr val="dk1"/>
                </a:solidFill>
              </a:rPr>
              <a:t>, </a:t>
            </a:r>
            <a:r>
              <a:rPr i="1" lang="en-US" sz="1100">
                <a:solidFill>
                  <a:schemeClr val="dk1"/>
                </a:solidFill>
              </a:rPr>
              <a:t>positional encoding</a:t>
            </a:r>
            <a:r>
              <a:rPr lang="en-US" sz="1100">
                <a:solidFill>
                  <a:schemeClr val="dk1"/>
                </a:solidFill>
              </a:rPr>
              <a:t>.</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2018 – BERT: Bidirectional Attention - </a:t>
            </a:r>
            <a:r>
              <a:rPr i="1" lang="en-US" sz="1100">
                <a:solidFill>
                  <a:schemeClr val="dk1"/>
                </a:solidFill>
              </a:rPr>
              <a:t>Paper:</a:t>
            </a:r>
            <a:r>
              <a:rPr lang="en-US" sz="1100">
                <a:solidFill>
                  <a:schemeClr val="dk1"/>
                </a:solidFill>
                <a:uFill>
                  <a:noFill/>
                </a:uFill>
                <a:hlinkClick r:id="rId5">
                  <a:extLst>
                    <a:ext uri="{A12FA001-AC4F-418D-AE19-62706E023703}">
                      <ahyp:hlinkClr val="tx"/>
                    </a:ext>
                  </a:extLst>
                </a:hlinkClick>
              </a:rPr>
              <a:t> </a:t>
            </a:r>
            <a:r>
              <a:rPr lang="en-US" sz="1100" u="sng">
                <a:solidFill>
                  <a:schemeClr val="hlink"/>
                </a:solidFill>
                <a:hlinkClick r:id="rId6"/>
              </a:rPr>
              <a:t>“BERT: Pre-training of Deep Bidirectional Transformers”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Leveraged attention over entire sequences for language understanding tasks.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Pretrained via </a:t>
            </a:r>
            <a:r>
              <a:rPr i="1" lang="en-US" sz="1100">
                <a:solidFill>
                  <a:schemeClr val="dk1"/>
                </a:solidFill>
              </a:rPr>
              <a:t>masked language modeling</a:t>
            </a:r>
            <a:r>
              <a:rPr lang="en-US" sz="1100">
                <a:solidFill>
                  <a:schemeClr val="dk1"/>
                </a:solidFill>
              </a:rPr>
              <a:t> and </a:t>
            </a:r>
            <a:r>
              <a:rPr i="1" lang="en-US" sz="1100">
                <a:solidFill>
                  <a:schemeClr val="dk1"/>
                </a:solidFill>
              </a:rPr>
              <a:t>next sentence prediction</a:t>
            </a:r>
            <a:r>
              <a:rPr lang="en-US" sz="1100">
                <a:solidFill>
                  <a:schemeClr val="dk1"/>
                </a:solidFill>
              </a:rPr>
              <a:t>.</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2018 – GPT: Generative Attention with Causal Masking - </a:t>
            </a:r>
            <a:r>
              <a:rPr i="1" lang="en-US" sz="1100">
                <a:solidFill>
                  <a:schemeClr val="dk1"/>
                </a:solidFill>
              </a:rPr>
              <a:t>Paper:</a:t>
            </a:r>
            <a:r>
              <a:rPr lang="en-US" sz="1100">
                <a:solidFill>
                  <a:schemeClr val="dk1"/>
                </a:solidFill>
                <a:uFill>
                  <a:noFill/>
                </a:uFill>
                <a:hlinkClick r:id="rId7">
                  <a:extLst>
                    <a:ext uri="{A12FA001-AC4F-418D-AE19-62706E023703}">
                      <ahyp:hlinkClr val="tx"/>
                    </a:ext>
                  </a:extLst>
                </a:hlinkClick>
              </a:rPr>
              <a:t> </a:t>
            </a:r>
            <a:r>
              <a:rPr lang="en-US" sz="1100" u="sng">
                <a:solidFill>
                  <a:schemeClr val="hlink"/>
                </a:solidFill>
                <a:hlinkClick r:id="rId8"/>
              </a:rPr>
              <a:t>“Improving Language Understanding by Generative Pre-Training”</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Introduced autoregressive attention via causal masking.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Pretrained Transformer as a generative language model.</a:t>
            </a:r>
            <a:br>
              <a:rPr lang="en-US" sz="1100">
                <a:solidFill>
                  <a:schemeClr val="dk1"/>
                </a:solidFill>
              </a:rPr>
            </a:br>
            <a:endParaRPr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nvSpPr>
        <p:spPr>
          <a:xfrm>
            <a:off x="263200" y="1470950"/>
            <a:ext cx="69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100">
                <a:solidFill>
                  <a:schemeClr val="dk1"/>
                </a:solidFill>
              </a:rPr>
              <a:t>Can we pay attention to images ?</a:t>
            </a:r>
            <a:endParaRPr b="1" sz="1100">
              <a:solidFill>
                <a:schemeClr val="dk1"/>
              </a:solidFill>
            </a:endParaRPr>
          </a:p>
        </p:txBody>
      </p:sp>
      <p:sp>
        <p:nvSpPr>
          <p:cNvPr id="311" name="Google Shape;311;p3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Attention Mechanism: Visual Attention</a:t>
            </a:r>
            <a:endParaRPr sz="2000">
              <a:solidFill>
                <a:schemeClr val="lt1"/>
              </a:solidFill>
              <a:latin typeface="Arial"/>
              <a:ea typeface="Arial"/>
              <a:cs typeface="Arial"/>
              <a:sym typeface="Arial"/>
            </a:endParaRPr>
          </a:p>
        </p:txBody>
      </p:sp>
      <p:sp>
        <p:nvSpPr>
          <p:cNvPr id="312" name="Google Shape;312;p34"/>
          <p:cNvSpPr txBox="1"/>
          <p:nvPr/>
        </p:nvSpPr>
        <p:spPr>
          <a:xfrm>
            <a:off x="263200" y="966625"/>
            <a:ext cx="73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Show, Attend and Tell</a:t>
            </a:r>
            <a:endParaRPr/>
          </a:p>
        </p:txBody>
      </p:sp>
      <p:pic>
        <p:nvPicPr>
          <p:cNvPr id="313" name="Google Shape;313;p34"/>
          <p:cNvPicPr preferRelativeResize="0"/>
          <p:nvPr/>
        </p:nvPicPr>
        <p:blipFill>
          <a:blip r:embed="rId4">
            <a:alphaModFix/>
          </a:blip>
          <a:stretch>
            <a:fillRect/>
          </a:stretch>
        </p:blipFill>
        <p:spPr>
          <a:xfrm>
            <a:off x="401850" y="1929075"/>
            <a:ext cx="5944776" cy="28092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Attention Mechanism: Visual Attention</a:t>
            </a:r>
            <a:endParaRPr sz="2000">
              <a:solidFill>
                <a:schemeClr val="lt1"/>
              </a:solidFill>
              <a:latin typeface="Arial"/>
              <a:ea typeface="Arial"/>
              <a:cs typeface="Arial"/>
              <a:sym typeface="Arial"/>
            </a:endParaRPr>
          </a:p>
        </p:txBody>
      </p:sp>
      <p:pic>
        <p:nvPicPr>
          <p:cNvPr id="319" name="Google Shape;319;p35"/>
          <p:cNvPicPr preferRelativeResize="0"/>
          <p:nvPr/>
        </p:nvPicPr>
        <p:blipFill>
          <a:blip r:embed="rId3">
            <a:alphaModFix/>
          </a:blip>
          <a:stretch>
            <a:fillRect/>
          </a:stretch>
        </p:blipFill>
        <p:spPr>
          <a:xfrm>
            <a:off x="546550" y="1279000"/>
            <a:ext cx="7452999" cy="1888850"/>
          </a:xfrm>
          <a:prstGeom prst="rect">
            <a:avLst/>
          </a:prstGeom>
          <a:noFill/>
          <a:ln>
            <a:noFill/>
          </a:ln>
        </p:spPr>
      </p:pic>
      <p:sp>
        <p:nvSpPr>
          <p:cNvPr id="320" name="Google Shape;320;p35"/>
          <p:cNvSpPr txBox="1"/>
          <p:nvPr/>
        </p:nvSpPr>
        <p:spPr>
          <a:xfrm>
            <a:off x="174825" y="3586950"/>
            <a:ext cx="93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PyTorch Tutorial</a:t>
            </a:r>
            <a:r>
              <a:rPr lang="en-US"/>
              <a:t> for implementing this attention mechanism.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6"/>
          <p:cNvPicPr preferRelativeResize="0"/>
          <p:nvPr/>
        </p:nvPicPr>
        <p:blipFill>
          <a:blip r:embed="rId3">
            <a:alphaModFix/>
          </a:blip>
          <a:stretch>
            <a:fillRect/>
          </a:stretch>
        </p:blipFill>
        <p:spPr>
          <a:xfrm>
            <a:off x="792588" y="1219975"/>
            <a:ext cx="6766425" cy="3499100"/>
          </a:xfrm>
          <a:prstGeom prst="rect">
            <a:avLst/>
          </a:prstGeom>
          <a:noFill/>
          <a:ln>
            <a:noFill/>
          </a:ln>
        </p:spPr>
      </p:pic>
      <p:sp>
        <p:nvSpPr>
          <p:cNvPr id="326" name="Google Shape;326;p3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Transformers</a:t>
            </a:r>
            <a:endParaRPr sz="20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2000">
                <a:solidFill>
                  <a:schemeClr val="lt1"/>
                </a:solidFill>
              </a:rPr>
              <a:t>Transformers</a:t>
            </a:r>
            <a:endParaRPr sz="2000">
              <a:solidFill>
                <a:schemeClr val="lt1"/>
              </a:solidFill>
              <a:latin typeface="Arial"/>
              <a:ea typeface="Arial"/>
              <a:cs typeface="Arial"/>
              <a:sym typeface="Arial"/>
            </a:endParaRPr>
          </a:p>
        </p:txBody>
      </p:sp>
      <p:pic>
        <p:nvPicPr>
          <p:cNvPr id="332" name="Google Shape;332;p37"/>
          <p:cNvPicPr preferRelativeResize="0"/>
          <p:nvPr/>
        </p:nvPicPr>
        <p:blipFill>
          <a:blip r:embed="rId3">
            <a:alphaModFix/>
          </a:blip>
          <a:stretch>
            <a:fillRect/>
          </a:stretch>
        </p:blipFill>
        <p:spPr>
          <a:xfrm>
            <a:off x="1621525" y="910180"/>
            <a:ext cx="5823472" cy="40888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2000">
                <a:solidFill>
                  <a:schemeClr val="lt1"/>
                </a:solidFill>
              </a:rPr>
              <a:t>Transformers</a:t>
            </a:r>
            <a:endParaRPr sz="2000">
              <a:solidFill>
                <a:schemeClr val="lt1"/>
              </a:solidFill>
              <a:latin typeface="Arial"/>
              <a:ea typeface="Arial"/>
              <a:cs typeface="Arial"/>
              <a:sym typeface="Arial"/>
            </a:endParaRPr>
          </a:p>
        </p:txBody>
      </p:sp>
      <p:pic>
        <p:nvPicPr>
          <p:cNvPr id="338" name="Google Shape;338;p38"/>
          <p:cNvPicPr preferRelativeResize="0"/>
          <p:nvPr/>
        </p:nvPicPr>
        <p:blipFill>
          <a:blip r:embed="rId3">
            <a:alphaModFix/>
          </a:blip>
          <a:stretch>
            <a:fillRect/>
          </a:stretch>
        </p:blipFill>
        <p:spPr>
          <a:xfrm>
            <a:off x="0" y="1470325"/>
            <a:ext cx="6214475" cy="2734800"/>
          </a:xfrm>
          <a:prstGeom prst="rect">
            <a:avLst/>
          </a:prstGeom>
          <a:noFill/>
          <a:ln>
            <a:noFill/>
          </a:ln>
        </p:spPr>
      </p:pic>
      <p:sp>
        <p:nvSpPr>
          <p:cNvPr id="339" name="Google Shape;339;p38"/>
          <p:cNvSpPr txBox="1"/>
          <p:nvPr/>
        </p:nvSpPr>
        <p:spPr>
          <a:xfrm>
            <a:off x="5546350" y="2225875"/>
            <a:ext cx="3284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rgbClr val="222222"/>
                </a:solidFill>
                <a:highlight>
                  <a:srgbClr val="FFFFFF"/>
                </a:highlight>
              </a:rPr>
              <a:t>The encoder’s inputs first flow through a self-attention layer – a layer that helps the encoder look at other words in the input sentence as it encodes a specific word. </a:t>
            </a:r>
            <a:endParaRPr/>
          </a:p>
        </p:txBody>
      </p:sp>
      <p:sp>
        <p:nvSpPr>
          <p:cNvPr id="340" name="Google Shape;340;p38"/>
          <p:cNvSpPr txBox="1"/>
          <p:nvPr/>
        </p:nvSpPr>
        <p:spPr>
          <a:xfrm>
            <a:off x="594375" y="104827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300">
                <a:solidFill>
                  <a:schemeClr val="dk1"/>
                </a:solidFill>
              </a:rPr>
              <a:t>ENCODER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9"/>
          <p:cNvPicPr preferRelativeResize="0"/>
          <p:nvPr/>
        </p:nvPicPr>
        <p:blipFill>
          <a:blip r:embed="rId3">
            <a:alphaModFix/>
          </a:blip>
          <a:stretch>
            <a:fillRect/>
          </a:stretch>
        </p:blipFill>
        <p:spPr>
          <a:xfrm>
            <a:off x="1025525" y="1452775"/>
            <a:ext cx="5760774" cy="3252149"/>
          </a:xfrm>
          <a:prstGeom prst="rect">
            <a:avLst/>
          </a:prstGeom>
          <a:noFill/>
          <a:ln>
            <a:noFill/>
          </a:ln>
        </p:spPr>
      </p:pic>
      <p:sp>
        <p:nvSpPr>
          <p:cNvPr id="346" name="Google Shape;346;p3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Transformers</a:t>
            </a:r>
            <a:endParaRPr sz="2000">
              <a:solidFill>
                <a:schemeClr val="lt1"/>
              </a:solidFill>
              <a:latin typeface="Arial"/>
              <a:ea typeface="Arial"/>
              <a:cs typeface="Arial"/>
              <a:sym typeface="Arial"/>
            </a:endParaRPr>
          </a:p>
        </p:txBody>
      </p:sp>
      <p:sp>
        <p:nvSpPr>
          <p:cNvPr id="347" name="Google Shape;347;p39"/>
          <p:cNvSpPr txBox="1"/>
          <p:nvPr/>
        </p:nvSpPr>
        <p:spPr>
          <a:xfrm>
            <a:off x="616375" y="97982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300">
                <a:solidFill>
                  <a:schemeClr val="dk1"/>
                </a:solidFill>
              </a:rPr>
              <a:t>DECODER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Transformers</a:t>
            </a:r>
            <a:endParaRPr sz="2000">
              <a:solidFill>
                <a:schemeClr val="lt1"/>
              </a:solidFill>
              <a:latin typeface="Arial"/>
              <a:ea typeface="Arial"/>
              <a:cs typeface="Arial"/>
              <a:sym typeface="Arial"/>
            </a:endParaRPr>
          </a:p>
        </p:txBody>
      </p:sp>
      <p:pic>
        <p:nvPicPr>
          <p:cNvPr id="353" name="Google Shape;353;p40"/>
          <p:cNvPicPr preferRelativeResize="0"/>
          <p:nvPr/>
        </p:nvPicPr>
        <p:blipFill>
          <a:blip r:embed="rId3">
            <a:alphaModFix/>
          </a:blip>
          <a:stretch>
            <a:fillRect/>
          </a:stretch>
        </p:blipFill>
        <p:spPr>
          <a:xfrm>
            <a:off x="768750" y="1196000"/>
            <a:ext cx="6981699" cy="3560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57" name="Google Shape;57;p14"/>
          <p:cNvSpPr txBox="1"/>
          <p:nvPr>
            <p:ph type="title"/>
          </p:nvPr>
        </p:nvSpPr>
        <p:spPr>
          <a:xfrm>
            <a:off x="457200" y="206375"/>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972CB"/>
              </a:buClr>
              <a:buSzPts val="3600"/>
              <a:buFont typeface="Arial"/>
              <a:buNone/>
            </a:pPr>
            <a:br>
              <a:rPr b="1" i="0" lang="en-US" sz="3600" u="none">
                <a:solidFill>
                  <a:srgbClr val="0972CB"/>
                </a:solidFill>
                <a:latin typeface="Arial"/>
                <a:ea typeface="Arial"/>
                <a:cs typeface="Arial"/>
                <a:sym typeface="Arial"/>
              </a:rPr>
            </a:br>
            <a:r>
              <a:rPr b="1" lang="en-US" sz="3600">
                <a:solidFill>
                  <a:srgbClr val="0972CB"/>
                </a:solidFill>
              </a:rPr>
              <a:t>3</a:t>
            </a:r>
            <a:endParaRPr/>
          </a:p>
        </p:txBody>
      </p:sp>
      <p:sp>
        <p:nvSpPr>
          <p:cNvPr id="58" name="Google Shape;58;p14"/>
          <p:cNvSpPr txBox="1"/>
          <p:nvPr>
            <p:ph idx="1" type="body"/>
          </p:nvPr>
        </p:nvSpPr>
        <p:spPr>
          <a:xfrm>
            <a:off x="457200" y="1200150"/>
            <a:ext cx="3714900" cy="742800"/>
          </a:xfrm>
          <a:prstGeom prst="rect">
            <a:avLst/>
          </a:prstGeom>
          <a:noFill/>
          <a:ln>
            <a:noFill/>
          </a:ln>
        </p:spPr>
        <p:txBody>
          <a:bodyPr anchorCtr="0" anchor="t" bIns="91425" lIns="91425" spcFirstLastPara="1" rIns="91425" wrap="square" tIns="91425">
            <a:noAutofit/>
          </a:bodyPr>
          <a:lstStyle/>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latin typeface="Oxygen"/>
                <a:ea typeface="Oxygen"/>
                <a:cs typeface="Oxygen"/>
                <a:sym typeface="Oxygen"/>
              </a:rPr>
              <a:t>Recurrent Neural Networks (RNN)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Transformers</a:t>
            </a:r>
            <a:endParaRPr sz="2000">
              <a:solidFill>
                <a:schemeClr val="lt1"/>
              </a:solidFill>
              <a:latin typeface="Arial"/>
              <a:ea typeface="Arial"/>
              <a:cs typeface="Arial"/>
              <a:sym typeface="Arial"/>
            </a:endParaRPr>
          </a:p>
        </p:txBody>
      </p:sp>
      <p:sp>
        <p:nvSpPr>
          <p:cNvPr id="359" name="Google Shape;359;p41"/>
          <p:cNvSpPr txBox="1"/>
          <p:nvPr/>
        </p:nvSpPr>
        <p:spPr>
          <a:xfrm>
            <a:off x="616375" y="97982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300">
                <a:solidFill>
                  <a:schemeClr val="dk1"/>
                </a:solidFill>
              </a:rPr>
              <a:t>DECODER</a:t>
            </a:r>
            <a:endParaRPr/>
          </a:p>
        </p:txBody>
      </p:sp>
      <p:pic>
        <p:nvPicPr>
          <p:cNvPr id="360" name="Google Shape;360;p41"/>
          <p:cNvPicPr preferRelativeResize="0"/>
          <p:nvPr/>
        </p:nvPicPr>
        <p:blipFill>
          <a:blip r:embed="rId3">
            <a:alphaModFix/>
          </a:blip>
          <a:stretch>
            <a:fillRect/>
          </a:stretch>
        </p:blipFill>
        <p:spPr>
          <a:xfrm>
            <a:off x="202025" y="1394087"/>
            <a:ext cx="6566352" cy="3525524"/>
          </a:xfrm>
          <a:prstGeom prst="rect">
            <a:avLst/>
          </a:prstGeom>
          <a:noFill/>
          <a:ln>
            <a:noFill/>
          </a:ln>
        </p:spPr>
      </p:pic>
      <p:sp>
        <p:nvSpPr>
          <p:cNvPr id="361" name="Google Shape;361;p41"/>
          <p:cNvSpPr txBox="1"/>
          <p:nvPr/>
        </p:nvSpPr>
        <p:spPr>
          <a:xfrm>
            <a:off x="5891900" y="2233288"/>
            <a:ext cx="30000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rgbClr val="222222"/>
                </a:solidFill>
                <a:highlight>
                  <a:srgbClr val="FFFFFF"/>
                </a:highlight>
              </a:rPr>
              <a:t>The output of the top encoder is then transformed into a set of attention vectors K and V. </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a:p>
            <a:pPr indent="0" lvl="0" marL="0" rtl="0" algn="l">
              <a:spcBef>
                <a:spcPts val="0"/>
              </a:spcBef>
              <a:spcAft>
                <a:spcPts val="0"/>
              </a:spcAft>
              <a:buNone/>
            </a:pPr>
            <a:r>
              <a:rPr lang="en-US" sz="1350">
                <a:solidFill>
                  <a:srgbClr val="222222"/>
                </a:solidFill>
                <a:highlight>
                  <a:srgbClr val="FFFFFF"/>
                </a:highlight>
              </a:rPr>
              <a:t>These are to be used by each decoder in its “encoder-decoder attention” layer which helps the decoder focus on appropriate places in the input sequence.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Vision Transformer</a:t>
            </a:r>
            <a:endParaRPr sz="2000">
              <a:solidFill>
                <a:schemeClr val="lt1"/>
              </a:solidFill>
              <a:latin typeface="Arial"/>
              <a:ea typeface="Arial"/>
              <a:cs typeface="Arial"/>
              <a:sym typeface="Arial"/>
            </a:endParaRPr>
          </a:p>
        </p:txBody>
      </p:sp>
      <p:sp>
        <p:nvSpPr>
          <p:cNvPr id="367" name="Google Shape;367;p42"/>
          <p:cNvSpPr txBox="1"/>
          <p:nvPr/>
        </p:nvSpPr>
        <p:spPr>
          <a:xfrm>
            <a:off x="0" y="1311250"/>
            <a:ext cx="8761800" cy="3544800"/>
          </a:xfrm>
          <a:prstGeom prst="rect">
            <a:avLst/>
          </a:prstGeom>
          <a:noFill/>
          <a:ln>
            <a:noFill/>
          </a:ln>
        </p:spPr>
        <p:txBody>
          <a:bodyPr anchorCtr="0" anchor="t" bIns="91425" lIns="91425" spcFirstLastPara="1" rIns="91425" wrap="square" tIns="91425">
            <a:spAutoFit/>
          </a:bodyPr>
          <a:lstStyle/>
          <a:p>
            <a:pPr indent="0" lvl="0" marL="0" rtl="0" algn="l">
              <a:lnSpc>
                <a:spcPct val="91283"/>
              </a:lnSpc>
              <a:spcBef>
                <a:spcPts val="600"/>
              </a:spcBef>
              <a:spcAft>
                <a:spcPts val="0"/>
              </a:spcAft>
              <a:buNone/>
            </a:pPr>
            <a:r>
              <a:rPr b="1" lang="en-US" sz="1550" u="sng">
                <a:solidFill>
                  <a:schemeClr val="hlink"/>
                </a:solidFill>
                <a:highlight>
                  <a:srgbClr val="FFFFFF"/>
                </a:highlight>
                <a:hlinkClick r:id="rId3"/>
              </a:rPr>
              <a:t>An Image is Worth 16x16 Words: Transformers for Image Recognition at Scale</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The paper proposes that </a:t>
            </a:r>
            <a:r>
              <a:rPr b="1" lang="en-US" sz="1100">
                <a:solidFill>
                  <a:schemeClr val="dk1"/>
                </a:solidFill>
              </a:rPr>
              <a:t>pure Transformer architectures</a:t>
            </a:r>
            <a:r>
              <a:rPr lang="en-US" sz="1100">
                <a:solidFill>
                  <a:schemeClr val="dk1"/>
                </a:solidFill>
              </a:rPr>
              <a:t>, originally developed for NLP, can </a:t>
            </a:r>
            <a:r>
              <a:rPr b="1" lang="en-US" sz="1100">
                <a:solidFill>
                  <a:schemeClr val="dk1"/>
                </a:solidFill>
              </a:rPr>
              <a:t>achieve state-of-the-art results in image classification</a:t>
            </a:r>
            <a:r>
              <a:rPr lang="en-US" sz="1100">
                <a:solidFill>
                  <a:schemeClr val="dk1"/>
                </a:solidFill>
              </a:rPr>
              <a:t> — </a:t>
            </a:r>
            <a:r>
              <a:rPr i="1" lang="en-US" sz="1100">
                <a:solidFill>
                  <a:schemeClr val="dk1"/>
                </a:solidFill>
              </a:rPr>
              <a:t>without using convolutions</a:t>
            </a:r>
            <a:r>
              <a:rPr lang="en-US" sz="1100">
                <a:solidFill>
                  <a:schemeClr val="dk1"/>
                </a:solidFill>
              </a:rPr>
              <a:t> — if trained on </a:t>
            </a:r>
            <a:r>
              <a:rPr b="1" lang="en-US" sz="1100">
                <a:solidFill>
                  <a:schemeClr val="dk1"/>
                </a:solidFill>
              </a:rPr>
              <a:t>large dataset</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Key Concepts:</a:t>
            </a:r>
            <a:endParaRPr b="1"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Image as a Sequence of Patches</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The image is divided into </a:t>
            </a:r>
            <a:r>
              <a:rPr b="1" lang="en-US" sz="1100">
                <a:solidFill>
                  <a:schemeClr val="dk1"/>
                </a:solidFill>
              </a:rPr>
              <a:t>fixed-size patches</a:t>
            </a:r>
            <a:r>
              <a:rPr lang="en-US" sz="1100">
                <a:solidFill>
                  <a:schemeClr val="dk1"/>
                </a:solidFill>
              </a:rPr>
              <a:t> (e.g., 16x16 pixels).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Each patch is </a:t>
            </a:r>
            <a:r>
              <a:rPr b="1" lang="en-US" sz="1100">
                <a:solidFill>
                  <a:schemeClr val="dk1"/>
                </a:solidFill>
              </a:rPr>
              <a:t>flattened and linearly embedded</a:t>
            </a:r>
            <a:r>
              <a:rPr lang="en-US" sz="1100">
                <a:solidFill>
                  <a:schemeClr val="dk1"/>
                </a:solidFill>
              </a:rPr>
              <a:t> into a vector.</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These vectors are treated like word embeddings in NLP.</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Transformer Encoder Only</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Uses the </a:t>
            </a:r>
            <a:r>
              <a:rPr b="1" lang="en-US" sz="1100">
                <a:solidFill>
                  <a:schemeClr val="dk1"/>
                </a:solidFill>
              </a:rPr>
              <a:t>standard Transformer encoder</a:t>
            </a:r>
            <a:r>
              <a:rPr lang="en-US" sz="1100">
                <a:solidFill>
                  <a:schemeClr val="dk1"/>
                </a:solidFill>
              </a:rPr>
              <a:t> (no decoder) from NLP.</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Includes </a:t>
            </a:r>
            <a:r>
              <a:rPr b="1" lang="en-US" sz="1100">
                <a:solidFill>
                  <a:schemeClr val="dk1"/>
                </a:solidFill>
              </a:rPr>
              <a:t>[CLS] token</a:t>
            </a:r>
            <a:r>
              <a:rPr lang="en-US" sz="1100">
                <a:solidFill>
                  <a:schemeClr val="dk1"/>
                </a:solidFill>
              </a:rPr>
              <a:t> for classification.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Position embeddings</a:t>
            </a:r>
            <a:r>
              <a:rPr lang="en-US" sz="1100">
                <a:solidFill>
                  <a:schemeClr val="dk1"/>
                </a:solidFill>
              </a:rPr>
              <a:t> are added to retain spatial information.</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3"/>
          <p:cNvPicPr preferRelativeResize="0"/>
          <p:nvPr/>
        </p:nvPicPr>
        <p:blipFill>
          <a:blip r:embed="rId3">
            <a:alphaModFix/>
          </a:blip>
          <a:stretch>
            <a:fillRect/>
          </a:stretch>
        </p:blipFill>
        <p:spPr>
          <a:xfrm>
            <a:off x="1203288" y="152400"/>
            <a:ext cx="6737430"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241150" y="796800"/>
            <a:ext cx="8463900" cy="434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CLIP — Contrastive Language–Image Pre-training (2021)</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CLIP changes the traditional supervised learning paradigm by replacing </a:t>
            </a:r>
            <a:r>
              <a:rPr b="1" lang="en-US" sz="1100">
                <a:solidFill>
                  <a:schemeClr val="dk1"/>
                </a:solidFill>
              </a:rPr>
              <a:t>manual labels</a:t>
            </a:r>
            <a:r>
              <a:rPr lang="en-US" sz="1100">
                <a:solidFill>
                  <a:schemeClr val="dk1"/>
                </a:solidFill>
              </a:rPr>
              <a:t> with </a:t>
            </a:r>
            <a:r>
              <a:rPr b="1" lang="en-US" sz="1100">
                <a:solidFill>
                  <a:schemeClr val="dk1"/>
                </a:solidFill>
              </a:rPr>
              <a:t>natural language supervision</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 Architecture:</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CLIP consists of </a:t>
            </a:r>
            <a:r>
              <a:rPr b="1" lang="en-US" sz="1100">
                <a:solidFill>
                  <a:schemeClr val="dk1"/>
                </a:solidFill>
              </a:rPr>
              <a:t>two separate encoders</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Image Encoder</a:t>
            </a:r>
            <a:r>
              <a:rPr lang="en-US" sz="1100">
                <a:solidFill>
                  <a:schemeClr val="dk1"/>
                </a:solidFill>
              </a:rPr>
              <a:t> → Learns visual representations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Text Encoder</a:t>
            </a:r>
            <a:r>
              <a:rPr lang="en-US" sz="1100">
                <a:solidFill>
                  <a:schemeClr val="dk1"/>
                </a:solidFill>
              </a:rPr>
              <a:t> → Learns textual representations</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 Training Task:</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Given </a:t>
            </a:r>
            <a:r>
              <a:rPr b="1" lang="en-US" sz="1100">
                <a:solidFill>
                  <a:schemeClr val="dk1"/>
                </a:solidFill>
              </a:rPr>
              <a:t>image–text pairs</a:t>
            </a:r>
            <a:r>
              <a:rPr lang="en-US" sz="1100">
                <a:solidFill>
                  <a:schemeClr val="dk1"/>
                </a:solidFill>
              </a:rPr>
              <a:t> collected from the web, CLIP is trained to:</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Assign </a:t>
            </a:r>
            <a:r>
              <a:rPr b="1" lang="en-US" sz="1100">
                <a:solidFill>
                  <a:schemeClr val="dk1"/>
                </a:solidFill>
              </a:rPr>
              <a:t>high similarity</a:t>
            </a:r>
            <a:r>
              <a:rPr lang="en-US" sz="1100">
                <a:solidFill>
                  <a:schemeClr val="dk1"/>
                </a:solidFill>
              </a:rPr>
              <a:t> to matching pairs (correct caption for the image)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Assign </a:t>
            </a:r>
            <a:r>
              <a:rPr b="1" lang="en-US" sz="1100">
                <a:solidFill>
                  <a:schemeClr val="dk1"/>
                </a:solidFill>
              </a:rPr>
              <a:t>low similarity</a:t>
            </a:r>
            <a:r>
              <a:rPr lang="en-US" sz="1100">
                <a:solidFill>
                  <a:schemeClr val="dk1"/>
                </a:solidFill>
              </a:rPr>
              <a:t> to mismatched pairs</a:t>
            </a:r>
            <a:br>
              <a:rPr lang="en-US" sz="1100">
                <a:solidFill>
                  <a:schemeClr val="dk1"/>
                </a:solidFill>
              </a:rPr>
            </a:b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This is known as </a:t>
            </a:r>
            <a:r>
              <a:rPr b="1" lang="en-US" sz="1100">
                <a:solidFill>
                  <a:schemeClr val="dk1"/>
                </a:solidFill>
              </a:rPr>
              <a:t>contrastive learning</a:t>
            </a:r>
            <a:r>
              <a:rPr lang="en-US" sz="1100">
                <a:solidFill>
                  <a:schemeClr val="dk1"/>
                </a:solidFill>
              </a:rPr>
              <a:t>, where the model learns to </a:t>
            </a:r>
            <a:r>
              <a:rPr b="1" lang="en-US" sz="1100">
                <a:solidFill>
                  <a:schemeClr val="dk1"/>
                </a:solidFill>
              </a:rPr>
              <a:t>align</a:t>
            </a:r>
            <a:r>
              <a:rPr lang="en-US" sz="1100">
                <a:solidFill>
                  <a:schemeClr val="dk1"/>
                </a:solidFill>
              </a:rPr>
              <a:t> matching pairs and </a:t>
            </a:r>
            <a:r>
              <a:rPr b="1" lang="en-US" sz="1100">
                <a:solidFill>
                  <a:schemeClr val="dk1"/>
                </a:solidFill>
              </a:rPr>
              <a:t>push apart</a:t>
            </a:r>
            <a:r>
              <a:rPr lang="en-US" sz="1100">
                <a:solidFill>
                  <a:schemeClr val="dk1"/>
                </a:solidFill>
              </a:rPr>
              <a:t> non-matching ones.</a:t>
            </a:r>
            <a:endParaRPr sz="1100">
              <a:solidFill>
                <a:schemeClr val="dk1"/>
              </a:solidFill>
            </a:endParaRPr>
          </a:p>
        </p:txBody>
      </p:sp>
      <p:sp>
        <p:nvSpPr>
          <p:cNvPr id="378" name="Google Shape;378;p4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Multimodal: CLIP</a:t>
            </a:r>
            <a:endParaRPr sz="2000">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CLIP</a:t>
            </a:r>
            <a:endParaRPr sz="2000">
              <a:solidFill>
                <a:schemeClr val="lt1"/>
              </a:solidFill>
              <a:latin typeface="Arial"/>
              <a:ea typeface="Arial"/>
              <a:cs typeface="Arial"/>
              <a:sym typeface="Arial"/>
            </a:endParaRPr>
          </a:p>
        </p:txBody>
      </p:sp>
      <p:pic>
        <p:nvPicPr>
          <p:cNvPr id="384" name="Google Shape;384;p45"/>
          <p:cNvPicPr preferRelativeResize="0"/>
          <p:nvPr/>
        </p:nvPicPr>
        <p:blipFill>
          <a:blip r:embed="rId3">
            <a:alphaModFix/>
          </a:blip>
          <a:stretch>
            <a:fillRect/>
          </a:stretch>
        </p:blipFill>
        <p:spPr>
          <a:xfrm>
            <a:off x="1170850" y="932500"/>
            <a:ext cx="6005875" cy="3805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CLIP</a:t>
            </a:r>
            <a:endParaRPr sz="2000">
              <a:solidFill>
                <a:schemeClr val="lt1"/>
              </a:solidFill>
              <a:latin typeface="Arial"/>
              <a:ea typeface="Arial"/>
              <a:cs typeface="Arial"/>
              <a:sym typeface="Arial"/>
            </a:endParaRPr>
          </a:p>
        </p:txBody>
      </p:sp>
      <p:sp>
        <p:nvSpPr>
          <p:cNvPr id="390" name="Google Shape;390;p46"/>
          <p:cNvSpPr txBox="1"/>
          <p:nvPr/>
        </p:nvSpPr>
        <p:spPr>
          <a:xfrm>
            <a:off x="162400" y="975575"/>
            <a:ext cx="8377200" cy="225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 Not a Classifier — But Easily Adaptable → </a:t>
            </a:r>
            <a:r>
              <a:rPr b="1" lang="en-US" sz="1100" u="sng">
                <a:solidFill>
                  <a:schemeClr val="dk1"/>
                </a:solidFill>
              </a:rPr>
              <a:t>Zero-Shot Classifier</a:t>
            </a:r>
            <a:endParaRPr b="1" sz="1100" u="sng">
              <a:solidFill>
                <a:schemeClr val="dk1"/>
              </a:solidFill>
            </a:endParaRPr>
          </a:p>
          <a:p>
            <a:pPr indent="0" lvl="0" marL="0" rtl="0" algn="l">
              <a:lnSpc>
                <a:spcPct val="115000"/>
              </a:lnSpc>
              <a:spcBef>
                <a:spcPts val="1200"/>
              </a:spcBef>
              <a:spcAft>
                <a:spcPts val="0"/>
              </a:spcAft>
              <a:buNone/>
            </a:pPr>
            <a:r>
              <a:rPr lang="en-US" sz="1100">
                <a:solidFill>
                  <a:schemeClr val="dk1"/>
                </a:solidFill>
              </a:rPr>
              <a:t>CLIP is </a:t>
            </a:r>
            <a:r>
              <a:rPr b="1" lang="en-US" sz="1100">
                <a:solidFill>
                  <a:schemeClr val="dk1"/>
                </a:solidFill>
              </a:rPr>
              <a:t>not a classifier</a:t>
            </a:r>
            <a:r>
              <a:rPr lang="en-US" sz="1100">
                <a:solidFill>
                  <a:schemeClr val="dk1"/>
                </a:solidFill>
              </a:rPr>
              <a:t> by design, but we can easily </a:t>
            </a:r>
            <a:r>
              <a:rPr b="1" lang="en-US" sz="1100">
                <a:solidFill>
                  <a:schemeClr val="dk1"/>
                </a:solidFill>
              </a:rPr>
              <a:t>turn it into one</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Simply define a set of </a:t>
            </a:r>
            <a:r>
              <a:rPr b="1" lang="en-US" sz="1100">
                <a:solidFill>
                  <a:schemeClr val="dk1"/>
                </a:solidFill>
              </a:rPr>
              <a:t>natural language prompts</a:t>
            </a:r>
            <a:r>
              <a:rPr lang="en-US" sz="1100">
                <a:solidFill>
                  <a:schemeClr val="dk1"/>
                </a:solidFill>
              </a:rPr>
              <a:t> like:</a:t>
            </a:r>
            <a:br>
              <a:rPr lang="en-US" sz="1100">
                <a:solidFill>
                  <a:schemeClr val="dk1"/>
                </a:solidFill>
              </a:rPr>
            </a:br>
            <a:r>
              <a:rPr lang="en-US" sz="1100">
                <a:solidFill>
                  <a:schemeClr val="dk1"/>
                </a:solidFill>
              </a:rPr>
              <a:t> </a:t>
            </a:r>
            <a:r>
              <a:rPr lang="en-US" sz="1200">
                <a:solidFill>
                  <a:srgbClr val="0E0E0E"/>
                </a:solidFill>
              </a:rPr>
              <a:t>“This is a photo of a dog”, “This is a photo of a cat”</a:t>
            </a:r>
            <a:br>
              <a:rPr lang="en-US" sz="1200">
                <a:solidFill>
                  <a:srgbClr val="0E0E0E"/>
                </a:solidFill>
              </a:rPr>
            </a:br>
            <a:endParaRPr sz="1200">
              <a:solidFill>
                <a:srgbClr val="0E0E0E"/>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 model compares an input image to these prompts.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 highest scoring text becomes the </a:t>
            </a:r>
            <a:r>
              <a:rPr b="1" lang="en-US" sz="1100">
                <a:solidFill>
                  <a:schemeClr val="dk1"/>
                </a:solidFill>
              </a:rPr>
              <a:t>zero-shot prediction</a:t>
            </a:r>
            <a:r>
              <a:rPr lang="en-US" sz="1100">
                <a:solidFill>
                  <a:schemeClr val="dk1"/>
                </a:solidFill>
              </a:rPr>
              <a:t>.</a:t>
            </a:r>
            <a:br>
              <a:rPr lang="en-US" sz="1100">
                <a:solidFill>
                  <a:schemeClr val="dk1"/>
                </a:solidFill>
              </a:rPr>
            </a:br>
            <a:endParaRPr sz="1100">
              <a:solidFill>
                <a:schemeClr val="dk1"/>
              </a:solidFill>
            </a:endParaRPr>
          </a:p>
        </p:txBody>
      </p:sp>
      <p:pic>
        <p:nvPicPr>
          <p:cNvPr id="391" name="Google Shape;391;p46"/>
          <p:cNvPicPr preferRelativeResize="0"/>
          <p:nvPr/>
        </p:nvPicPr>
        <p:blipFill>
          <a:blip r:embed="rId3">
            <a:alphaModFix/>
          </a:blip>
          <a:stretch>
            <a:fillRect/>
          </a:stretch>
        </p:blipFill>
        <p:spPr>
          <a:xfrm>
            <a:off x="3139025" y="3029600"/>
            <a:ext cx="4932507" cy="1937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Foundation Models</a:t>
            </a:r>
            <a:endParaRPr sz="2000">
              <a:solidFill>
                <a:schemeClr val="lt1"/>
              </a:solidFill>
            </a:endParaRPr>
          </a:p>
        </p:txBody>
      </p:sp>
      <p:sp>
        <p:nvSpPr>
          <p:cNvPr id="397" name="Google Shape;397;p47"/>
          <p:cNvSpPr txBox="1"/>
          <p:nvPr/>
        </p:nvSpPr>
        <p:spPr>
          <a:xfrm>
            <a:off x="260900" y="856075"/>
            <a:ext cx="8402100" cy="189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1700">
                <a:solidFill>
                  <a:schemeClr val="dk1"/>
                </a:solidFill>
              </a:rPr>
              <a:t>🧱 What is a Foundation Model?</a:t>
            </a:r>
            <a:endParaRPr b="1" sz="1700">
              <a:solidFill>
                <a:schemeClr val="dk1"/>
              </a:solidFill>
            </a:endParaRPr>
          </a:p>
          <a:p>
            <a:pPr indent="0" lvl="0" marL="0" rtl="0" algn="l">
              <a:lnSpc>
                <a:spcPct val="115000"/>
              </a:lnSpc>
              <a:spcBef>
                <a:spcPts val="1200"/>
              </a:spcBef>
              <a:spcAft>
                <a:spcPts val="0"/>
              </a:spcAft>
              <a:buNone/>
            </a:pPr>
            <a:r>
              <a:rPr lang="en-US" sz="1100">
                <a:solidFill>
                  <a:schemeClr val="dk1"/>
                </a:solidFill>
              </a:rPr>
              <a:t>A </a:t>
            </a:r>
            <a:r>
              <a:rPr b="1" lang="en-US" sz="1100">
                <a:solidFill>
                  <a:schemeClr val="dk1"/>
                </a:solidFill>
              </a:rPr>
              <a:t>foundation model</a:t>
            </a:r>
            <a:r>
              <a:rPr lang="en-US" sz="1100">
                <a:solidFill>
                  <a:schemeClr val="dk1"/>
                </a:solidFill>
              </a:rPr>
              <a:t> is a </a:t>
            </a:r>
            <a:r>
              <a:rPr b="1" lang="en-US" sz="1100">
                <a:solidFill>
                  <a:schemeClr val="dk1"/>
                </a:solidFill>
              </a:rPr>
              <a:t>large, pre-trained model</a:t>
            </a:r>
            <a:r>
              <a:rPr lang="en-US" sz="1100">
                <a:solidFill>
                  <a:schemeClr val="dk1"/>
                </a:solidFill>
              </a:rPr>
              <a:t> that serves as a </a:t>
            </a:r>
            <a:r>
              <a:rPr b="1" lang="en-US" sz="1100">
                <a:solidFill>
                  <a:schemeClr val="dk1"/>
                </a:solidFill>
              </a:rPr>
              <a:t>general-purpose starting point</a:t>
            </a:r>
            <a:r>
              <a:rPr lang="en-US" sz="1100">
                <a:solidFill>
                  <a:schemeClr val="dk1"/>
                </a:solidFill>
              </a:rPr>
              <a:t> for a wide variety of downstream tasks, and is mostly trained in an semi-supervised fashion.</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Their goal during training is to </a:t>
            </a:r>
            <a:r>
              <a:rPr b="1" lang="en-US" sz="1100">
                <a:solidFill>
                  <a:schemeClr val="dk1"/>
                </a:solidFill>
              </a:rPr>
              <a:t>learn general-purpose representations</a:t>
            </a:r>
            <a:r>
              <a:rPr lang="en-US" sz="1100">
                <a:solidFill>
                  <a:schemeClr val="dk1"/>
                </a:solidFill>
              </a:rPr>
              <a:t>, not task-specific rules.</a:t>
            </a:r>
            <a:br>
              <a:rPr lang="en-US" sz="1100">
                <a:solidFill>
                  <a:schemeClr val="dk1"/>
                </a:solidFill>
              </a:rPr>
            </a:b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pic>
        <p:nvPicPr>
          <p:cNvPr id="398" name="Google Shape;398;p47"/>
          <p:cNvPicPr preferRelativeResize="0"/>
          <p:nvPr/>
        </p:nvPicPr>
        <p:blipFill>
          <a:blip r:embed="rId3">
            <a:alphaModFix/>
          </a:blip>
          <a:stretch>
            <a:fillRect/>
          </a:stretch>
        </p:blipFill>
        <p:spPr>
          <a:xfrm>
            <a:off x="260900" y="2239350"/>
            <a:ext cx="3883450" cy="2848675"/>
          </a:xfrm>
          <a:prstGeom prst="rect">
            <a:avLst/>
          </a:prstGeom>
          <a:noFill/>
          <a:ln>
            <a:noFill/>
          </a:ln>
        </p:spPr>
      </p:pic>
      <p:pic>
        <p:nvPicPr>
          <p:cNvPr id="399" name="Google Shape;399;p47"/>
          <p:cNvPicPr preferRelativeResize="0"/>
          <p:nvPr/>
        </p:nvPicPr>
        <p:blipFill>
          <a:blip r:embed="rId4">
            <a:alphaModFix/>
          </a:blip>
          <a:stretch>
            <a:fillRect/>
          </a:stretch>
        </p:blipFill>
        <p:spPr>
          <a:xfrm>
            <a:off x="4224425" y="2432275"/>
            <a:ext cx="4694850" cy="258851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Foundation Models</a:t>
            </a:r>
            <a:endParaRPr sz="2000">
              <a:solidFill>
                <a:schemeClr val="lt1"/>
              </a:solidFill>
            </a:endParaRPr>
          </a:p>
        </p:txBody>
      </p:sp>
      <p:sp>
        <p:nvSpPr>
          <p:cNvPr id="405" name="Google Shape;405;p48"/>
          <p:cNvSpPr txBox="1"/>
          <p:nvPr/>
        </p:nvSpPr>
        <p:spPr>
          <a:xfrm>
            <a:off x="150700" y="886200"/>
            <a:ext cx="4678200" cy="397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b="1" lang="en-US" sz="1700">
                <a:solidFill>
                  <a:schemeClr val="dk1"/>
                </a:solidFill>
              </a:rPr>
              <a:t>📜 Brief History of Foundation Models</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Before Foundation Models (pre-2018):</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Models were </a:t>
            </a:r>
            <a:r>
              <a:rPr b="1" lang="en-US" sz="1100">
                <a:solidFill>
                  <a:schemeClr val="dk1"/>
                </a:solidFill>
              </a:rPr>
              <a:t>trained from scratch</a:t>
            </a:r>
            <a:r>
              <a:rPr lang="en-US" sz="1100">
                <a:solidFill>
                  <a:schemeClr val="dk1"/>
                </a:solidFill>
              </a:rPr>
              <a:t> for each task (e.g., image classification, sentiment analysis).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Transfer learning in vision (e.g., using ResNet pretrained on ImageNet) was common — but it was </a:t>
            </a:r>
            <a:r>
              <a:rPr b="1" lang="en-US" sz="1100">
                <a:solidFill>
                  <a:schemeClr val="dk1"/>
                </a:solidFill>
              </a:rPr>
              <a:t>narrow</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Language models like word2vec or ELMo offered </a:t>
            </a:r>
            <a:r>
              <a:rPr b="1" lang="en-US" sz="1100">
                <a:solidFill>
                  <a:schemeClr val="dk1"/>
                </a:solidFill>
              </a:rPr>
              <a:t>static embeddings</a:t>
            </a:r>
            <a:r>
              <a:rPr lang="en-US" sz="1100">
                <a:solidFill>
                  <a:schemeClr val="dk1"/>
                </a:solidFill>
              </a:rPr>
              <a:t>, not full models.</a:t>
            </a:r>
            <a:br>
              <a:rPr lang="en-US" sz="1100">
                <a:solidFill>
                  <a:schemeClr val="dk1"/>
                </a:solidFill>
              </a:rPr>
            </a:b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The Turning Point: </a:t>
            </a:r>
            <a:r>
              <a:rPr b="1" lang="en-US" sz="1100">
                <a:solidFill>
                  <a:schemeClr val="dk1"/>
                </a:solidFill>
              </a:rPr>
              <a:t>2018 – BERT (NLP)</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Trained on large corpora with masked language modeling.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Adaptable to many tasks via fine-tuning.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One of the </a:t>
            </a:r>
            <a:r>
              <a:rPr b="1" lang="en-US" sz="1100">
                <a:solidFill>
                  <a:schemeClr val="dk1"/>
                </a:solidFill>
              </a:rPr>
              <a:t>first widely-used foundation models</a:t>
            </a:r>
            <a:r>
              <a:rPr lang="en-US" sz="1100">
                <a:solidFill>
                  <a:schemeClr val="dk1"/>
                </a:solidFill>
              </a:rPr>
              <a:t> in NLP.</a:t>
            </a:r>
            <a:endParaRPr sz="1100">
              <a:solidFill>
                <a:schemeClr val="dk1"/>
              </a:solidFill>
            </a:endParaRPr>
          </a:p>
          <a:p>
            <a:pPr indent="0" lvl="0" marL="0" rtl="0" algn="l">
              <a:lnSpc>
                <a:spcPct val="115000"/>
              </a:lnSpc>
              <a:spcBef>
                <a:spcPts val="1200"/>
              </a:spcBef>
              <a:spcAft>
                <a:spcPts val="1200"/>
              </a:spcAft>
              <a:buNone/>
            </a:pPr>
            <a:r>
              <a:t/>
            </a:r>
            <a:endParaRPr b="1" sz="1700">
              <a:solidFill>
                <a:schemeClr val="dk1"/>
              </a:solidFill>
            </a:endParaRPr>
          </a:p>
        </p:txBody>
      </p:sp>
      <p:sp>
        <p:nvSpPr>
          <p:cNvPr id="406" name="Google Shape;406;p48"/>
          <p:cNvSpPr txBox="1"/>
          <p:nvPr/>
        </p:nvSpPr>
        <p:spPr>
          <a:xfrm>
            <a:off x="4602150" y="1264500"/>
            <a:ext cx="4141500" cy="34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2019–2020 – GPT and Transfer Learning</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GPT-2</a:t>
            </a:r>
            <a:r>
              <a:rPr lang="en-US" sz="1100">
                <a:solidFill>
                  <a:schemeClr val="dk1"/>
                </a:solidFill>
              </a:rPr>
              <a:t> (2019) and </a:t>
            </a:r>
            <a:r>
              <a:rPr b="1" lang="en-US" sz="1100">
                <a:solidFill>
                  <a:schemeClr val="dk1"/>
                </a:solidFill>
              </a:rPr>
              <a:t>GPT-3</a:t>
            </a:r>
            <a:r>
              <a:rPr lang="en-US" sz="1100">
                <a:solidFill>
                  <a:schemeClr val="dk1"/>
                </a:solidFill>
              </a:rPr>
              <a:t> (2020) showed that large language models can: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Solve many tasks </a:t>
            </a:r>
            <a:r>
              <a:rPr b="1" lang="en-US" sz="1100">
                <a:solidFill>
                  <a:schemeClr val="dk1"/>
                </a:solidFill>
              </a:rPr>
              <a:t>zero-shot</a:t>
            </a:r>
            <a:r>
              <a:rPr lang="en-US" sz="1100">
                <a:solidFill>
                  <a:schemeClr val="dk1"/>
                </a:solidFill>
              </a:rPr>
              <a:t> or </a:t>
            </a:r>
            <a:r>
              <a:rPr b="1" lang="en-US" sz="1100">
                <a:solidFill>
                  <a:schemeClr val="dk1"/>
                </a:solidFill>
              </a:rPr>
              <a:t>few-shot</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Learn through in-context examples.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This sparked the </a:t>
            </a:r>
            <a:r>
              <a:rPr b="1" lang="en-US" sz="1100">
                <a:solidFill>
                  <a:schemeClr val="dk1"/>
                </a:solidFill>
              </a:rPr>
              <a:t>foundation model movement</a:t>
            </a:r>
            <a:r>
              <a:rPr lang="en-US" sz="1100">
                <a:solidFill>
                  <a:schemeClr val="dk1"/>
                </a:solidFill>
              </a:rPr>
              <a:t>.</a:t>
            </a:r>
            <a:endParaRPr sz="1100">
              <a:solidFill>
                <a:schemeClr val="dk1"/>
              </a:solidFill>
            </a:endParaRPr>
          </a:p>
          <a:p>
            <a:pPr indent="0" lvl="0" marL="0" rtl="0" algn="l">
              <a:lnSpc>
                <a:spcPct val="115000"/>
              </a:lnSpc>
              <a:spcBef>
                <a:spcPts val="1400"/>
              </a:spcBef>
              <a:spcAft>
                <a:spcPts val="0"/>
              </a:spcAft>
              <a:buNone/>
            </a:pPr>
            <a:r>
              <a:rPr b="1" lang="en-US" sz="1300">
                <a:solidFill>
                  <a:schemeClr val="dk1"/>
                </a:solidFill>
              </a:rPr>
              <a:t>🔹 2021+ – Foundation Models Beyond Language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CLIP</a:t>
            </a:r>
            <a:r>
              <a:rPr lang="en-US" sz="1100">
                <a:solidFill>
                  <a:schemeClr val="dk1"/>
                </a:solidFill>
              </a:rPr>
              <a:t>: vision-language contrastive pretraining (zero-shot classification from text prompts).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DALL·E</a:t>
            </a:r>
            <a:r>
              <a:rPr lang="en-US" sz="1100">
                <a:solidFill>
                  <a:schemeClr val="dk1"/>
                </a:solidFill>
              </a:rPr>
              <a:t>: image generation from text.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Codex</a:t>
            </a:r>
            <a:r>
              <a:rPr lang="en-US" sz="1100">
                <a:solidFill>
                  <a:schemeClr val="dk1"/>
                </a:solidFill>
              </a:rPr>
              <a:t>: general-purpose code generation.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SAM</a:t>
            </a:r>
            <a:r>
              <a:rPr lang="en-US" sz="1100">
                <a:solidFill>
                  <a:schemeClr val="dk1"/>
                </a:solidFill>
              </a:rPr>
              <a:t>: segmentation model trained to work universally.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PaLM-E</a:t>
            </a:r>
            <a:r>
              <a:rPr lang="en-US" sz="1100">
                <a:solidFill>
                  <a:schemeClr val="dk1"/>
                </a:solidFill>
              </a:rPr>
              <a:t>: robot control + vision + language → full embodiment.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64" name="Google Shape;64;p15"/>
          <p:cNvSpPr txBox="1"/>
          <p:nvPr>
            <p:ph type="title"/>
          </p:nvPr>
        </p:nvSpPr>
        <p:spPr>
          <a:xfrm>
            <a:off x="457200" y="206375"/>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972CB"/>
              </a:buClr>
              <a:buSzPts val="3600"/>
              <a:buFont typeface="Arial"/>
              <a:buNone/>
            </a:pPr>
            <a:br>
              <a:rPr b="1" i="0" lang="en-US" sz="3600" u="none">
                <a:solidFill>
                  <a:srgbClr val="0972CB"/>
                </a:solidFill>
                <a:latin typeface="Arial"/>
                <a:ea typeface="Arial"/>
                <a:cs typeface="Arial"/>
                <a:sym typeface="Arial"/>
              </a:rPr>
            </a:br>
            <a:r>
              <a:rPr b="1" lang="en-US" sz="3600">
                <a:solidFill>
                  <a:srgbClr val="0972CB"/>
                </a:solidFill>
              </a:rPr>
              <a:t>3.1</a:t>
            </a:r>
            <a:endParaRPr/>
          </a:p>
        </p:txBody>
      </p:sp>
      <p:sp>
        <p:nvSpPr>
          <p:cNvPr id="65" name="Google Shape;65;p15"/>
          <p:cNvSpPr txBox="1"/>
          <p:nvPr>
            <p:ph idx="1" type="body"/>
          </p:nvPr>
        </p:nvSpPr>
        <p:spPr>
          <a:xfrm>
            <a:off x="457200" y="1200150"/>
            <a:ext cx="8181300" cy="742800"/>
          </a:xfrm>
          <a:prstGeom prst="rect">
            <a:avLst/>
          </a:prstGeom>
          <a:noFill/>
          <a:ln>
            <a:noFill/>
          </a:ln>
        </p:spPr>
        <p:txBody>
          <a:bodyPr anchorCtr="0" anchor="t" bIns="91425" lIns="91425" spcFirstLastPara="1" rIns="91425" wrap="square" tIns="91425">
            <a:noAutofit/>
          </a:bodyPr>
          <a:lstStyle/>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latin typeface="Oxygen"/>
                <a:ea typeface="Oxygen"/>
                <a:cs typeface="Oxygen"/>
                <a:sym typeface="Oxygen"/>
              </a:rPr>
              <a:t>Introduction to Sequence Modelling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Sequences</a:t>
            </a:r>
            <a:endParaRPr sz="2000">
              <a:solidFill>
                <a:schemeClr val="lt1"/>
              </a:solidFill>
              <a:latin typeface="Arial"/>
              <a:ea typeface="Arial"/>
              <a:cs typeface="Arial"/>
              <a:sym typeface="Arial"/>
            </a:endParaRPr>
          </a:p>
        </p:txBody>
      </p:sp>
      <p:sp>
        <p:nvSpPr>
          <p:cNvPr id="71" name="Google Shape;71;p16"/>
          <p:cNvSpPr txBox="1"/>
          <p:nvPr/>
        </p:nvSpPr>
        <p:spPr>
          <a:xfrm>
            <a:off x="205950" y="1025925"/>
            <a:ext cx="4341300" cy="2856300"/>
          </a:xfrm>
          <a:prstGeom prst="rect">
            <a:avLst/>
          </a:prstGeom>
          <a:noFill/>
          <a:ln>
            <a:noFill/>
          </a:ln>
        </p:spPr>
        <p:txBody>
          <a:bodyPr anchorCtr="0" anchor="t" bIns="91425" lIns="91425" spcFirstLastPara="1" rIns="91425" wrap="square" tIns="91425">
            <a:noAutofit/>
          </a:bodyPr>
          <a:lstStyle/>
          <a:p>
            <a:pPr indent="-254000" lvl="0" marL="342900" rtl="0" algn="l">
              <a:spcBef>
                <a:spcPts val="0"/>
              </a:spcBef>
              <a:spcAft>
                <a:spcPts val="0"/>
              </a:spcAft>
              <a:buSzPts val="1400"/>
              <a:buChar char="●"/>
            </a:pPr>
            <a:r>
              <a:rPr lang="en-US"/>
              <a:t>Most of machine learning algorithms are designed for independent, unordered data.</a:t>
            </a:r>
            <a:endParaRPr/>
          </a:p>
          <a:p>
            <a:pPr indent="0" lvl="0" marL="0" rtl="0" algn="l">
              <a:spcBef>
                <a:spcPts val="0"/>
              </a:spcBef>
              <a:spcAft>
                <a:spcPts val="0"/>
              </a:spcAft>
              <a:buClr>
                <a:srgbClr val="000000"/>
              </a:buClr>
              <a:buSzPts val="1100"/>
              <a:buFont typeface="Arial"/>
              <a:buNone/>
            </a:pPr>
            <a:r>
              <a:t/>
            </a:r>
            <a:endParaRPr/>
          </a:p>
          <a:p>
            <a:pPr indent="-254000" lvl="0" marL="342900" rtl="0" algn="l">
              <a:spcBef>
                <a:spcPts val="0"/>
              </a:spcBef>
              <a:spcAft>
                <a:spcPts val="0"/>
              </a:spcAft>
              <a:buSzPts val="1400"/>
              <a:buChar char="●"/>
            </a:pPr>
            <a:r>
              <a:rPr lang="en-US"/>
              <a:t>Many real problems uses sequential data: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254000" lvl="1" marL="685800" rtl="0" algn="l">
              <a:spcBef>
                <a:spcPts val="0"/>
              </a:spcBef>
              <a:spcAft>
                <a:spcPts val="0"/>
              </a:spcAft>
              <a:buSzPts val="1400"/>
              <a:buChar char="○"/>
            </a:pPr>
            <a:r>
              <a:rPr lang="en-US"/>
              <a:t>Time series, </a:t>
            </a:r>
            <a:r>
              <a:rPr lang="en-US"/>
              <a:t>biomedical signals</a:t>
            </a:r>
            <a:r>
              <a:rPr lang="en-US"/>
              <a:t>, audio signals, stock prices, text…</a:t>
            </a:r>
            <a:endParaRPr/>
          </a:p>
          <a:p>
            <a:pPr indent="-254000" lvl="1" marL="685800" rtl="0" algn="l">
              <a:spcBef>
                <a:spcPts val="0"/>
              </a:spcBef>
              <a:spcAft>
                <a:spcPts val="0"/>
              </a:spcAft>
              <a:buSzPts val="1400"/>
              <a:buChar char="○"/>
            </a:pPr>
            <a:r>
              <a:rPr lang="en-US"/>
              <a:t>D</a:t>
            </a:r>
            <a:r>
              <a:rPr lang="en-US"/>
              <a:t>oes not have to be time, can be spatial measure (images), or any order measure (Recommender systems)</a:t>
            </a:r>
            <a:endParaRPr/>
          </a:p>
          <a:p>
            <a:pPr indent="0" lvl="0" marL="0" rtl="0" algn="l">
              <a:spcBef>
                <a:spcPts val="0"/>
              </a:spcBef>
              <a:spcAft>
                <a:spcPts val="0"/>
              </a:spcAft>
              <a:buClr>
                <a:srgbClr val="000000"/>
              </a:buClr>
              <a:buSzPts val="1100"/>
              <a:buFont typeface="Arial"/>
              <a:buNone/>
            </a:pPr>
            <a:r>
              <a:t/>
            </a:r>
            <a:endParaRPr/>
          </a:p>
          <a:p>
            <a:pPr indent="-254000" lvl="0" marL="342900" rtl="0" algn="l">
              <a:spcBef>
                <a:spcPts val="0"/>
              </a:spcBef>
              <a:spcAft>
                <a:spcPts val="0"/>
              </a:spcAft>
              <a:buSzPts val="1400"/>
              <a:buChar char="●"/>
            </a:pPr>
            <a:r>
              <a:rPr lang="en-US"/>
              <a:t>The sequences are a natural way of representing reality: vision, hearing, action-reaction, words, sentences, etc.</a:t>
            </a:r>
            <a:endParaRPr/>
          </a:p>
          <a:p>
            <a:pPr indent="0" lvl="0" marL="0" rtl="0" algn="l">
              <a:spcBef>
                <a:spcPts val="0"/>
              </a:spcBef>
              <a:spcAft>
                <a:spcPts val="0"/>
              </a:spcAft>
              <a:buClr>
                <a:srgbClr val="000000"/>
              </a:buClr>
              <a:buSzPts val="1100"/>
              <a:buFont typeface="Arial"/>
              <a:buNone/>
            </a:pPr>
            <a:r>
              <a:t/>
            </a:r>
            <a:endParaRPr/>
          </a:p>
          <a:p>
            <a:pPr indent="-254000" lvl="0" marL="342900" rtl="0" algn="l">
              <a:spcBef>
                <a:spcPts val="0"/>
              </a:spcBef>
              <a:spcAft>
                <a:spcPts val="0"/>
              </a:spcAft>
              <a:buSzPts val="1400"/>
              <a:buChar char="●"/>
            </a:pPr>
            <a:r>
              <a:rPr lang="en-US"/>
              <a:t>Don’t forget order matters!!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 name="Google Shape;72;p16"/>
          <p:cNvPicPr preferRelativeResize="0"/>
          <p:nvPr/>
        </p:nvPicPr>
        <p:blipFill rotWithShape="1">
          <a:blip r:embed="rId3">
            <a:alphaModFix/>
          </a:blip>
          <a:srcRect b="0" l="0" r="0" t="0"/>
          <a:stretch/>
        </p:blipFill>
        <p:spPr>
          <a:xfrm>
            <a:off x="5166610" y="805652"/>
            <a:ext cx="3864919" cy="1932450"/>
          </a:xfrm>
          <a:prstGeom prst="rect">
            <a:avLst/>
          </a:prstGeom>
          <a:noFill/>
          <a:ln>
            <a:noFill/>
          </a:ln>
        </p:spPr>
      </p:pic>
      <p:pic>
        <p:nvPicPr>
          <p:cNvPr id="73" name="Google Shape;73;p16"/>
          <p:cNvPicPr preferRelativeResize="0"/>
          <p:nvPr/>
        </p:nvPicPr>
        <p:blipFill rotWithShape="1">
          <a:blip r:embed="rId4">
            <a:alphaModFix/>
          </a:blip>
          <a:srcRect b="0" l="0" r="0" t="0"/>
          <a:stretch/>
        </p:blipFill>
        <p:spPr>
          <a:xfrm>
            <a:off x="5477756" y="2800500"/>
            <a:ext cx="3242625" cy="1863844"/>
          </a:xfrm>
          <a:prstGeom prst="rect">
            <a:avLst/>
          </a:prstGeom>
          <a:noFill/>
          <a:ln>
            <a:noFill/>
          </a:ln>
        </p:spPr>
      </p:pic>
      <p:pic>
        <p:nvPicPr>
          <p:cNvPr id="74" name="Google Shape;74;p16" title="x super left parenthesis t right parenthesis  colon left curly bracket x super left parenthesis 1 right parenthesis  comma x super left parenthesis 2 right parenthesis  comma horizontal ellipsis comma x super left parenthesis cap t right parenthesis  right curly bracket"/>
          <p:cNvPicPr preferRelativeResize="0"/>
          <p:nvPr/>
        </p:nvPicPr>
        <p:blipFill rotWithShape="1">
          <a:blip r:embed="rId5">
            <a:alphaModFix/>
          </a:blip>
          <a:srcRect b="0" l="0" r="0" t="0"/>
          <a:stretch/>
        </p:blipFill>
        <p:spPr>
          <a:xfrm>
            <a:off x="757838" y="2003325"/>
            <a:ext cx="2032388" cy="2177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Sequential Processing</a:t>
            </a:r>
            <a:endParaRPr sz="2000">
              <a:solidFill>
                <a:schemeClr val="lt1"/>
              </a:solidFill>
              <a:latin typeface="Arial"/>
              <a:ea typeface="Arial"/>
              <a:cs typeface="Arial"/>
              <a:sym typeface="Arial"/>
            </a:endParaRPr>
          </a:p>
        </p:txBody>
      </p:sp>
      <p:sp>
        <p:nvSpPr>
          <p:cNvPr id="80" name="Google Shape;80;p17"/>
          <p:cNvSpPr txBox="1"/>
          <p:nvPr/>
        </p:nvSpPr>
        <p:spPr>
          <a:xfrm>
            <a:off x="540875" y="1113550"/>
            <a:ext cx="27042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Speech recognition:</a:t>
            </a:r>
            <a:endParaRPr/>
          </a:p>
        </p:txBody>
      </p:sp>
      <p:pic>
        <p:nvPicPr>
          <p:cNvPr id="81" name="Google Shape;81;p17"/>
          <p:cNvPicPr preferRelativeResize="0"/>
          <p:nvPr/>
        </p:nvPicPr>
        <p:blipFill>
          <a:blip r:embed="rId3">
            <a:alphaModFix/>
          </a:blip>
          <a:stretch>
            <a:fillRect/>
          </a:stretch>
        </p:blipFill>
        <p:spPr>
          <a:xfrm>
            <a:off x="2953350" y="985875"/>
            <a:ext cx="1618650" cy="669050"/>
          </a:xfrm>
          <a:prstGeom prst="rect">
            <a:avLst/>
          </a:prstGeom>
          <a:noFill/>
          <a:ln>
            <a:noFill/>
          </a:ln>
        </p:spPr>
      </p:pic>
      <p:sp>
        <p:nvSpPr>
          <p:cNvPr id="82" name="Google Shape;82;p17"/>
          <p:cNvSpPr txBox="1"/>
          <p:nvPr/>
        </p:nvSpPr>
        <p:spPr>
          <a:xfrm>
            <a:off x="5079875" y="1143400"/>
            <a:ext cx="21741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t>Deep learning course   D e e p  l e a….</a:t>
            </a:r>
            <a:endParaRPr i="1"/>
          </a:p>
        </p:txBody>
      </p:sp>
      <p:sp>
        <p:nvSpPr>
          <p:cNvPr id="83" name="Google Shape;83;p17"/>
          <p:cNvSpPr txBox="1"/>
          <p:nvPr/>
        </p:nvSpPr>
        <p:spPr>
          <a:xfrm>
            <a:off x="540875" y="2027950"/>
            <a:ext cx="27042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Sentiment analysis:</a:t>
            </a:r>
            <a:endParaRPr/>
          </a:p>
        </p:txBody>
      </p:sp>
      <p:sp>
        <p:nvSpPr>
          <p:cNvPr id="84" name="Google Shape;84;p17"/>
          <p:cNvSpPr txBox="1"/>
          <p:nvPr/>
        </p:nvSpPr>
        <p:spPr>
          <a:xfrm>
            <a:off x="2946275" y="2057800"/>
            <a:ext cx="21741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t>“Really good book…”</a:t>
            </a:r>
            <a:endParaRPr i="1"/>
          </a:p>
        </p:txBody>
      </p:sp>
      <p:pic>
        <p:nvPicPr>
          <p:cNvPr id="85" name="Google Shape;85;p17"/>
          <p:cNvPicPr preferRelativeResize="0"/>
          <p:nvPr/>
        </p:nvPicPr>
        <p:blipFill>
          <a:blip r:embed="rId4">
            <a:alphaModFix/>
          </a:blip>
          <a:stretch>
            <a:fillRect/>
          </a:stretch>
        </p:blipFill>
        <p:spPr>
          <a:xfrm>
            <a:off x="5120375" y="1826788"/>
            <a:ext cx="1226275" cy="816025"/>
          </a:xfrm>
          <a:prstGeom prst="rect">
            <a:avLst/>
          </a:prstGeom>
          <a:noFill/>
          <a:ln>
            <a:noFill/>
          </a:ln>
        </p:spPr>
      </p:pic>
      <p:sp>
        <p:nvSpPr>
          <p:cNvPr id="86" name="Google Shape;86;p17"/>
          <p:cNvSpPr txBox="1"/>
          <p:nvPr/>
        </p:nvSpPr>
        <p:spPr>
          <a:xfrm>
            <a:off x="540875" y="2866150"/>
            <a:ext cx="27042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Time series forecasting:</a:t>
            </a:r>
            <a:endParaRPr/>
          </a:p>
        </p:txBody>
      </p:sp>
      <p:pic>
        <p:nvPicPr>
          <p:cNvPr id="87" name="Google Shape;87;p17"/>
          <p:cNvPicPr preferRelativeResize="0"/>
          <p:nvPr/>
        </p:nvPicPr>
        <p:blipFill rotWithShape="1">
          <a:blip r:embed="rId5">
            <a:alphaModFix/>
          </a:blip>
          <a:srcRect b="0" l="0" r="26969" t="0"/>
          <a:stretch/>
        </p:blipFill>
        <p:spPr>
          <a:xfrm>
            <a:off x="3141950" y="2720850"/>
            <a:ext cx="1351875" cy="816000"/>
          </a:xfrm>
          <a:prstGeom prst="rect">
            <a:avLst/>
          </a:prstGeom>
          <a:noFill/>
          <a:ln>
            <a:noFill/>
          </a:ln>
        </p:spPr>
      </p:pic>
      <p:pic>
        <p:nvPicPr>
          <p:cNvPr id="88" name="Google Shape;88;p17"/>
          <p:cNvPicPr preferRelativeResize="0"/>
          <p:nvPr/>
        </p:nvPicPr>
        <p:blipFill>
          <a:blip r:embed="rId5">
            <a:alphaModFix/>
          </a:blip>
          <a:stretch>
            <a:fillRect/>
          </a:stretch>
        </p:blipFill>
        <p:spPr>
          <a:xfrm>
            <a:off x="5199350" y="2720850"/>
            <a:ext cx="1851060" cy="816000"/>
          </a:xfrm>
          <a:prstGeom prst="rect">
            <a:avLst/>
          </a:prstGeom>
          <a:noFill/>
          <a:ln>
            <a:noFill/>
          </a:ln>
        </p:spPr>
      </p:pic>
      <p:sp>
        <p:nvSpPr>
          <p:cNvPr id="89" name="Google Shape;89;p17"/>
          <p:cNvSpPr txBox="1"/>
          <p:nvPr/>
        </p:nvSpPr>
        <p:spPr>
          <a:xfrm>
            <a:off x="540875" y="3704350"/>
            <a:ext cx="27042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Machine translation</a:t>
            </a:r>
            <a:endParaRPr/>
          </a:p>
        </p:txBody>
      </p:sp>
      <p:sp>
        <p:nvSpPr>
          <p:cNvPr id="90" name="Google Shape;90;p17"/>
          <p:cNvSpPr txBox="1"/>
          <p:nvPr/>
        </p:nvSpPr>
        <p:spPr>
          <a:xfrm>
            <a:off x="3022475" y="3734200"/>
            <a:ext cx="21741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t>“Really good book…”</a:t>
            </a:r>
            <a:endParaRPr i="1"/>
          </a:p>
        </p:txBody>
      </p:sp>
      <p:sp>
        <p:nvSpPr>
          <p:cNvPr id="91" name="Google Shape;91;p17"/>
          <p:cNvSpPr txBox="1"/>
          <p:nvPr/>
        </p:nvSpPr>
        <p:spPr>
          <a:xfrm>
            <a:off x="5079875" y="3734200"/>
            <a:ext cx="21741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t>“Muy buen libro…”</a:t>
            </a:r>
            <a:endParaRPr i="1"/>
          </a:p>
        </p:txBody>
      </p:sp>
      <p:sp>
        <p:nvSpPr>
          <p:cNvPr id="92" name="Google Shape;92;p17"/>
          <p:cNvSpPr txBox="1"/>
          <p:nvPr/>
        </p:nvSpPr>
        <p:spPr>
          <a:xfrm>
            <a:off x="540875" y="4390150"/>
            <a:ext cx="27042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Music generation:</a:t>
            </a:r>
            <a:endParaRPr/>
          </a:p>
        </p:txBody>
      </p:sp>
      <p:sp>
        <p:nvSpPr>
          <p:cNvPr id="93" name="Google Shape;93;p17"/>
          <p:cNvSpPr/>
          <p:nvPr/>
        </p:nvSpPr>
        <p:spPr>
          <a:xfrm>
            <a:off x="3595150" y="4401150"/>
            <a:ext cx="413700" cy="41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7"/>
          <p:cNvPicPr preferRelativeResize="0"/>
          <p:nvPr/>
        </p:nvPicPr>
        <p:blipFill>
          <a:blip r:embed="rId6">
            <a:alphaModFix/>
          </a:blip>
          <a:stretch>
            <a:fillRect/>
          </a:stretch>
        </p:blipFill>
        <p:spPr>
          <a:xfrm>
            <a:off x="5199344" y="4118060"/>
            <a:ext cx="1351875" cy="8611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Problems With Dense Networks</a:t>
            </a:r>
            <a:endParaRPr sz="2000">
              <a:solidFill>
                <a:schemeClr val="lt1"/>
              </a:solidFill>
              <a:latin typeface="Arial"/>
              <a:ea typeface="Arial"/>
              <a:cs typeface="Arial"/>
              <a:sym typeface="Arial"/>
            </a:endParaRPr>
          </a:p>
        </p:txBody>
      </p:sp>
      <p:sp>
        <p:nvSpPr>
          <p:cNvPr id="100" name="Google Shape;100;p18"/>
          <p:cNvSpPr txBox="1"/>
          <p:nvPr/>
        </p:nvSpPr>
        <p:spPr>
          <a:xfrm>
            <a:off x="205950" y="1025925"/>
            <a:ext cx="3671400" cy="903000"/>
          </a:xfrm>
          <a:prstGeom prst="rect">
            <a:avLst/>
          </a:prstGeom>
          <a:noFill/>
          <a:ln>
            <a:noFill/>
          </a:ln>
        </p:spPr>
        <p:txBody>
          <a:bodyPr anchorCtr="0" anchor="t" bIns="91425" lIns="91425" spcFirstLastPara="1" rIns="91425" wrap="square" tIns="91425">
            <a:noAutofit/>
          </a:bodyPr>
          <a:lstStyle/>
          <a:p>
            <a:pPr indent="-254000" lvl="0" marL="342900" rtl="0" algn="l">
              <a:spcBef>
                <a:spcPts val="0"/>
              </a:spcBef>
              <a:spcAft>
                <a:spcPts val="0"/>
              </a:spcAft>
              <a:buSzPts val="1400"/>
              <a:buChar char="●"/>
            </a:pPr>
            <a:r>
              <a:rPr lang="en-US"/>
              <a:t>Inputs and outputs can be of different lengths:</a:t>
            </a:r>
            <a:endParaRPr/>
          </a:p>
          <a:p>
            <a:pPr indent="-254000" lvl="1" marL="685800" rtl="0" algn="l">
              <a:spcBef>
                <a:spcPts val="0"/>
              </a:spcBef>
              <a:spcAft>
                <a:spcPts val="0"/>
              </a:spcAft>
              <a:buSzPts val="1400"/>
              <a:buChar char="○"/>
            </a:pPr>
            <a:r>
              <a:rPr lang="en-US"/>
              <a:t>Can try windowing. </a:t>
            </a:r>
            <a:endParaRPr/>
          </a:p>
          <a:p>
            <a:pPr indent="0" lvl="0" marL="0" rtl="0" algn="l">
              <a:spcBef>
                <a:spcPts val="0"/>
              </a:spcBef>
              <a:spcAft>
                <a:spcPts val="0"/>
              </a:spcAft>
              <a:buClr>
                <a:srgbClr val="000000"/>
              </a:buClr>
              <a:buSzPts val="1100"/>
              <a:buFont typeface="Arial"/>
              <a:buNone/>
            </a:pPr>
            <a:r>
              <a:t/>
            </a:r>
            <a:endParaRPr/>
          </a:p>
          <a:p>
            <a:pPr indent="0" lvl="0" marL="3429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8"/>
          <p:cNvSpPr txBox="1"/>
          <p:nvPr/>
        </p:nvSpPr>
        <p:spPr>
          <a:xfrm>
            <a:off x="257175" y="2371725"/>
            <a:ext cx="4314900" cy="614400"/>
          </a:xfrm>
          <a:prstGeom prst="rect">
            <a:avLst/>
          </a:prstGeom>
          <a:noFill/>
          <a:ln>
            <a:noFill/>
          </a:ln>
        </p:spPr>
        <p:txBody>
          <a:bodyPr anchorCtr="0" anchor="t" bIns="91425" lIns="91425" spcFirstLastPara="1" rIns="91425" wrap="square" tIns="91425">
            <a:noAutofit/>
          </a:bodyPr>
          <a:lstStyle/>
          <a:p>
            <a:pPr indent="-254000" lvl="0" marL="342900" rtl="0" algn="l">
              <a:spcBef>
                <a:spcPts val="0"/>
              </a:spcBef>
              <a:spcAft>
                <a:spcPts val="0"/>
              </a:spcAft>
              <a:buClr>
                <a:schemeClr val="dk1"/>
              </a:buClr>
              <a:buSzPts val="1400"/>
              <a:buChar char="●"/>
            </a:pPr>
            <a:r>
              <a:rPr lang="en-US">
                <a:solidFill>
                  <a:schemeClr val="dk1"/>
                </a:solidFill>
              </a:rPr>
              <a:t>No parameter sharing:</a:t>
            </a:r>
            <a:endParaRPr>
              <a:solidFill>
                <a:schemeClr val="dk1"/>
              </a:solidFill>
            </a:endParaRPr>
          </a:p>
          <a:p>
            <a:pPr indent="-254000" lvl="1" marL="685800" rtl="0" algn="l">
              <a:spcBef>
                <a:spcPts val="0"/>
              </a:spcBef>
              <a:spcAft>
                <a:spcPts val="0"/>
              </a:spcAft>
              <a:buClr>
                <a:schemeClr val="dk1"/>
              </a:buClr>
              <a:buSzPts val="1400"/>
              <a:buChar char="○"/>
            </a:pPr>
            <a:r>
              <a:rPr lang="en-US">
                <a:solidFill>
                  <a:schemeClr val="dk1"/>
                </a:solidFill>
              </a:rPr>
              <a:t>Try convNets.</a:t>
            </a:r>
            <a:endParaRPr/>
          </a:p>
        </p:txBody>
      </p:sp>
      <p:sp>
        <p:nvSpPr>
          <p:cNvPr id="102" name="Google Shape;102;p18"/>
          <p:cNvSpPr txBox="1"/>
          <p:nvPr/>
        </p:nvSpPr>
        <p:spPr>
          <a:xfrm>
            <a:off x="3933275" y="1171575"/>
            <a:ext cx="4890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a:t>“I went to </a:t>
            </a:r>
            <a:r>
              <a:rPr i="1" lang="en-US">
                <a:solidFill>
                  <a:srgbClr val="FF0000"/>
                </a:solidFill>
              </a:rPr>
              <a:t>Greece</a:t>
            </a:r>
            <a:r>
              <a:rPr i="1" lang="en-US"/>
              <a:t> on an end-of-term trip, …, in </a:t>
            </a:r>
            <a:r>
              <a:rPr i="1" lang="en-US">
                <a:solidFill>
                  <a:srgbClr val="FF0000"/>
                </a:solidFill>
              </a:rPr>
              <a:t>2020</a:t>
            </a:r>
            <a:r>
              <a:rPr i="1" lang="en-US"/>
              <a:t>”</a:t>
            </a:r>
            <a:endParaRPr i="1" sz="2100">
              <a:solidFill>
                <a:srgbClr val="202124"/>
              </a:solidFill>
              <a:highlight>
                <a:srgbClr val="F8F9FA"/>
              </a:highlight>
            </a:endParaRPr>
          </a:p>
          <a:p>
            <a:pPr indent="0" lvl="0" marL="0" rtl="0" algn="l">
              <a:spcBef>
                <a:spcPts val="0"/>
              </a:spcBef>
              <a:spcAft>
                <a:spcPts val="0"/>
              </a:spcAft>
              <a:buNone/>
            </a:pPr>
            <a:r>
              <a:t/>
            </a:r>
            <a:endParaRPr/>
          </a:p>
        </p:txBody>
      </p:sp>
      <p:sp>
        <p:nvSpPr>
          <p:cNvPr id="103" name="Google Shape;103;p18"/>
          <p:cNvSpPr txBox="1"/>
          <p:nvPr/>
        </p:nvSpPr>
        <p:spPr>
          <a:xfrm>
            <a:off x="4009475" y="2238375"/>
            <a:ext cx="4890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t>“I went to </a:t>
            </a:r>
            <a:r>
              <a:rPr i="1" lang="en-US">
                <a:solidFill>
                  <a:srgbClr val="FF0000"/>
                </a:solidFill>
              </a:rPr>
              <a:t>Greece</a:t>
            </a:r>
            <a:r>
              <a:rPr i="1" lang="en-US"/>
              <a:t> on an end-of-term trip, …, in </a:t>
            </a:r>
            <a:r>
              <a:rPr i="1" lang="en-US">
                <a:solidFill>
                  <a:srgbClr val="FF0000"/>
                </a:solidFill>
              </a:rPr>
              <a:t>2020</a:t>
            </a:r>
            <a:r>
              <a:rPr i="1" lang="en-US"/>
              <a:t>”</a:t>
            </a:r>
            <a:endParaRPr i="1"/>
          </a:p>
          <a:p>
            <a:pPr indent="0" lvl="0" marL="0" rtl="0" algn="l">
              <a:spcBef>
                <a:spcPts val="0"/>
              </a:spcBef>
              <a:spcAft>
                <a:spcPts val="0"/>
              </a:spcAft>
              <a:buNone/>
            </a:pPr>
            <a:r>
              <a:rPr i="1" lang="en-US"/>
              <a:t>“In </a:t>
            </a:r>
            <a:r>
              <a:rPr i="1" lang="en-US">
                <a:solidFill>
                  <a:srgbClr val="FF0000"/>
                </a:solidFill>
              </a:rPr>
              <a:t>2020</a:t>
            </a:r>
            <a:r>
              <a:rPr i="1" lang="en-US"/>
              <a:t>, I went to </a:t>
            </a:r>
            <a:r>
              <a:rPr i="1" lang="en-US">
                <a:solidFill>
                  <a:srgbClr val="FF0000"/>
                </a:solidFill>
              </a:rPr>
              <a:t>Greece</a:t>
            </a:r>
            <a:r>
              <a:rPr i="1" lang="en-US"/>
              <a:t> on an end-of-term trip, …, ”</a:t>
            </a:r>
            <a:endParaRPr i="1" sz="2100">
              <a:solidFill>
                <a:srgbClr val="202124"/>
              </a:solidFill>
              <a:highlight>
                <a:srgbClr val="F8F9FA"/>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i="1"/>
          </a:p>
          <a:p>
            <a:pPr indent="0" lvl="0" marL="0" rtl="0" algn="l">
              <a:spcBef>
                <a:spcPts val="0"/>
              </a:spcBef>
              <a:spcAft>
                <a:spcPts val="0"/>
              </a:spcAft>
              <a:buNone/>
            </a:pPr>
            <a:r>
              <a:t/>
            </a:r>
            <a:endParaRPr/>
          </a:p>
        </p:txBody>
      </p:sp>
      <p:sp>
        <p:nvSpPr>
          <p:cNvPr id="104" name="Google Shape;104;p18"/>
          <p:cNvSpPr txBox="1"/>
          <p:nvPr/>
        </p:nvSpPr>
        <p:spPr>
          <a:xfrm>
            <a:off x="4009475" y="3686175"/>
            <a:ext cx="4890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t>“I went to </a:t>
            </a:r>
            <a:r>
              <a:rPr i="1" lang="en-US" sz="1600">
                <a:solidFill>
                  <a:srgbClr val="FF0000"/>
                </a:solidFill>
              </a:rPr>
              <a:t>Greece</a:t>
            </a:r>
            <a:r>
              <a:rPr i="1" lang="en-US"/>
              <a:t> on an end-of-term trip, …, in </a:t>
            </a:r>
            <a:r>
              <a:rPr i="1" lang="en-US" sz="1600">
                <a:solidFill>
                  <a:srgbClr val="FF0000"/>
                </a:solidFill>
              </a:rPr>
              <a:t>2020</a:t>
            </a:r>
            <a:r>
              <a:rPr i="1" lang="en-US"/>
              <a:t>”</a:t>
            </a:r>
            <a:endParaRPr i="1"/>
          </a:p>
          <a:p>
            <a:pPr indent="0" lvl="0" marL="0" rtl="0" algn="l">
              <a:spcBef>
                <a:spcPts val="0"/>
              </a:spcBef>
              <a:spcAft>
                <a:spcPts val="0"/>
              </a:spcAft>
              <a:buNone/>
            </a:pPr>
            <a:r>
              <a:rPr i="1" lang="en-US"/>
              <a:t>“In </a:t>
            </a:r>
            <a:r>
              <a:rPr i="1" lang="en-US" sz="1600">
                <a:solidFill>
                  <a:srgbClr val="FF0000"/>
                </a:solidFill>
              </a:rPr>
              <a:t>2020</a:t>
            </a:r>
            <a:r>
              <a:rPr i="1" lang="en-US"/>
              <a:t>, I went to </a:t>
            </a:r>
            <a:r>
              <a:rPr i="1" lang="en-US" sz="1600">
                <a:solidFill>
                  <a:srgbClr val="FF0000"/>
                </a:solidFill>
              </a:rPr>
              <a:t>Greece</a:t>
            </a:r>
            <a:r>
              <a:rPr i="1" lang="en-US"/>
              <a:t> on an end-of-term trip, …, ”</a:t>
            </a:r>
            <a:endParaRPr i="1" sz="2100">
              <a:solidFill>
                <a:srgbClr val="202124"/>
              </a:solidFill>
              <a:highlight>
                <a:srgbClr val="F8F9FA"/>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i="1"/>
          </a:p>
          <a:p>
            <a:pPr indent="0" lvl="0" marL="0" rtl="0" algn="l">
              <a:spcBef>
                <a:spcPts val="0"/>
              </a:spcBef>
              <a:spcAft>
                <a:spcPts val="0"/>
              </a:spcAft>
              <a:buNone/>
            </a:pPr>
            <a:r>
              <a:t/>
            </a:r>
            <a:endParaRPr/>
          </a:p>
        </p:txBody>
      </p:sp>
      <p:sp>
        <p:nvSpPr>
          <p:cNvPr id="105" name="Google Shape;105;p18"/>
          <p:cNvSpPr txBox="1"/>
          <p:nvPr/>
        </p:nvSpPr>
        <p:spPr>
          <a:xfrm>
            <a:off x="293600" y="3664325"/>
            <a:ext cx="3507300" cy="479100"/>
          </a:xfrm>
          <a:prstGeom prst="rect">
            <a:avLst/>
          </a:prstGeom>
          <a:noFill/>
          <a:ln>
            <a:noFill/>
          </a:ln>
        </p:spPr>
        <p:txBody>
          <a:bodyPr anchorCtr="0" anchor="t" bIns="91425" lIns="91425" spcFirstLastPara="1" rIns="91425" wrap="square" tIns="91425">
            <a:noAutofit/>
          </a:bodyPr>
          <a:lstStyle/>
          <a:p>
            <a:pPr indent="-254000" lvl="0" marL="342900" rtl="0" algn="l">
              <a:spcBef>
                <a:spcPts val="0"/>
              </a:spcBef>
              <a:spcAft>
                <a:spcPts val="0"/>
              </a:spcAft>
              <a:buClr>
                <a:schemeClr val="dk1"/>
              </a:buClr>
              <a:buSzPts val="1400"/>
              <a:buChar char="●"/>
            </a:pPr>
            <a:r>
              <a:rPr lang="en-US">
                <a:solidFill>
                  <a:schemeClr val="dk1"/>
                </a:solidFill>
              </a:rPr>
              <a:t>Long Term dependencies (memory):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Sequence Notation</a:t>
            </a:r>
            <a:endParaRPr sz="2000">
              <a:solidFill>
                <a:schemeClr val="lt1"/>
              </a:solidFill>
              <a:latin typeface="Arial"/>
              <a:ea typeface="Arial"/>
              <a:cs typeface="Arial"/>
              <a:sym typeface="Arial"/>
            </a:endParaRPr>
          </a:p>
        </p:txBody>
      </p:sp>
      <p:sp>
        <p:nvSpPr>
          <p:cNvPr id="111" name="Google Shape;111;p19"/>
          <p:cNvSpPr/>
          <p:nvPr/>
        </p:nvSpPr>
        <p:spPr>
          <a:xfrm>
            <a:off x="1946100" y="2110850"/>
            <a:ext cx="5373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a:t>
            </a:r>
            <a:endParaRPr/>
          </a:p>
        </p:txBody>
      </p:sp>
      <p:sp>
        <p:nvSpPr>
          <p:cNvPr id="112" name="Google Shape;112;p19"/>
          <p:cNvSpPr/>
          <p:nvPr/>
        </p:nvSpPr>
        <p:spPr>
          <a:xfrm>
            <a:off x="2731850" y="2110850"/>
            <a:ext cx="5373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Film</a:t>
            </a:r>
            <a:endParaRPr/>
          </a:p>
        </p:txBody>
      </p:sp>
      <p:sp>
        <p:nvSpPr>
          <p:cNvPr id="113" name="Google Shape;113;p19"/>
          <p:cNvSpPr/>
          <p:nvPr/>
        </p:nvSpPr>
        <p:spPr>
          <a:xfrm>
            <a:off x="3517600" y="2110850"/>
            <a:ext cx="5373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is</a:t>
            </a:r>
            <a:endParaRPr/>
          </a:p>
        </p:txBody>
      </p:sp>
      <p:sp>
        <p:nvSpPr>
          <p:cNvPr id="114" name="Google Shape;114;p19"/>
          <p:cNvSpPr/>
          <p:nvPr/>
        </p:nvSpPr>
        <p:spPr>
          <a:xfrm>
            <a:off x="4303350" y="2110850"/>
            <a:ext cx="5373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not</a:t>
            </a:r>
            <a:endParaRPr/>
          </a:p>
        </p:txBody>
      </p:sp>
      <p:sp>
        <p:nvSpPr>
          <p:cNvPr id="115" name="Google Shape;115;p19"/>
          <p:cNvSpPr/>
          <p:nvPr/>
        </p:nvSpPr>
        <p:spPr>
          <a:xfrm>
            <a:off x="5089100" y="2110850"/>
            <a:ext cx="6378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good</a:t>
            </a:r>
            <a:endParaRPr/>
          </a:p>
        </p:txBody>
      </p:sp>
      <p:sp>
        <p:nvSpPr>
          <p:cNvPr id="116" name="Google Shape;116;p19"/>
          <p:cNvSpPr/>
          <p:nvPr/>
        </p:nvSpPr>
        <p:spPr>
          <a:xfrm>
            <a:off x="5975350" y="2110850"/>
            <a:ext cx="5373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it’s</a:t>
            </a:r>
            <a:endParaRPr/>
          </a:p>
        </p:txBody>
      </p:sp>
      <p:sp>
        <p:nvSpPr>
          <p:cNvPr id="117" name="Google Shape;117;p19"/>
          <p:cNvSpPr/>
          <p:nvPr/>
        </p:nvSpPr>
        <p:spPr>
          <a:xfrm>
            <a:off x="6660600" y="2110850"/>
            <a:ext cx="5373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bad</a:t>
            </a:r>
            <a:endParaRPr/>
          </a:p>
        </p:txBody>
      </p:sp>
      <p:sp>
        <p:nvSpPr>
          <p:cNvPr id="118" name="Google Shape;118;p19"/>
          <p:cNvSpPr txBox="1"/>
          <p:nvPr/>
        </p:nvSpPr>
        <p:spPr>
          <a:xfrm>
            <a:off x="2011800" y="2632450"/>
            <a:ext cx="4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a:t>
            </a:r>
            <a:r>
              <a:rPr baseline="30000" lang="en-US"/>
              <a:t>(1)</a:t>
            </a:r>
            <a:endParaRPr baseline="30000"/>
          </a:p>
        </p:txBody>
      </p:sp>
      <p:sp>
        <p:nvSpPr>
          <p:cNvPr id="119" name="Google Shape;119;p19"/>
          <p:cNvSpPr txBox="1"/>
          <p:nvPr/>
        </p:nvSpPr>
        <p:spPr>
          <a:xfrm>
            <a:off x="2850000" y="2632450"/>
            <a:ext cx="4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a:t>
            </a:r>
            <a:r>
              <a:rPr baseline="30000" lang="en-US"/>
              <a:t>(2)</a:t>
            </a:r>
            <a:endParaRPr baseline="30000"/>
          </a:p>
        </p:txBody>
      </p:sp>
      <p:sp>
        <p:nvSpPr>
          <p:cNvPr id="120" name="Google Shape;120;p19"/>
          <p:cNvSpPr txBox="1"/>
          <p:nvPr/>
        </p:nvSpPr>
        <p:spPr>
          <a:xfrm>
            <a:off x="3688200" y="2632450"/>
            <a:ext cx="4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a:t>
            </a:r>
            <a:r>
              <a:rPr baseline="30000" lang="en-US"/>
              <a:t>(3)</a:t>
            </a:r>
            <a:endParaRPr baseline="30000"/>
          </a:p>
        </p:txBody>
      </p:sp>
      <p:sp>
        <p:nvSpPr>
          <p:cNvPr id="121" name="Google Shape;121;p19"/>
          <p:cNvSpPr txBox="1"/>
          <p:nvPr/>
        </p:nvSpPr>
        <p:spPr>
          <a:xfrm>
            <a:off x="4374000" y="2632450"/>
            <a:ext cx="4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a:t>
            </a:r>
            <a:r>
              <a:rPr baseline="30000" lang="en-US"/>
              <a:t>(4)</a:t>
            </a:r>
            <a:endParaRPr baseline="30000"/>
          </a:p>
        </p:txBody>
      </p:sp>
      <p:sp>
        <p:nvSpPr>
          <p:cNvPr id="122" name="Google Shape;122;p19"/>
          <p:cNvSpPr txBox="1"/>
          <p:nvPr/>
        </p:nvSpPr>
        <p:spPr>
          <a:xfrm>
            <a:off x="5212200" y="2632450"/>
            <a:ext cx="4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a:t>
            </a:r>
            <a:r>
              <a:rPr baseline="30000" lang="en-US"/>
              <a:t>(5)</a:t>
            </a:r>
            <a:endParaRPr baseline="30000"/>
          </a:p>
        </p:txBody>
      </p:sp>
      <p:sp>
        <p:nvSpPr>
          <p:cNvPr id="123" name="Google Shape;123;p19"/>
          <p:cNvSpPr txBox="1"/>
          <p:nvPr/>
        </p:nvSpPr>
        <p:spPr>
          <a:xfrm>
            <a:off x="6050400" y="2632450"/>
            <a:ext cx="4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a:t>
            </a:r>
            <a:r>
              <a:rPr baseline="30000" lang="en-US"/>
              <a:t>(6)</a:t>
            </a:r>
            <a:endParaRPr baseline="30000"/>
          </a:p>
        </p:txBody>
      </p:sp>
      <p:sp>
        <p:nvSpPr>
          <p:cNvPr id="124" name="Google Shape;124;p19"/>
          <p:cNvSpPr txBox="1"/>
          <p:nvPr/>
        </p:nvSpPr>
        <p:spPr>
          <a:xfrm>
            <a:off x="6736200" y="2632450"/>
            <a:ext cx="4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a:t>
            </a:r>
            <a:r>
              <a:rPr baseline="30000" lang="en-US"/>
              <a:t>(7)</a:t>
            </a:r>
            <a:endParaRPr baseline="30000"/>
          </a:p>
        </p:txBody>
      </p:sp>
      <p:sp>
        <p:nvSpPr>
          <p:cNvPr id="125" name="Google Shape;125;p19"/>
          <p:cNvSpPr txBox="1"/>
          <p:nvPr/>
        </p:nvSpPr>
        <p:spPr>
          <a:xfrm>
            <a:off x="2503725" y="1224650"/>
            <a:ext cx="4476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800"/>
              <a:t>“The film is not good it’s bad”</a:t>
            </a:r>
            <a:endParaRPr i="1" sz="1800"/>
          </a:p>
        </p:txBody>
      </p:sp>
      <p:pic>
        <p:nvPicPr>
          <p:cNvPr id="126" name="Google Shape;126;p19"/>
          <p:cNvPicPr preferRelativeResize="0"/>
          <p:nvPr/>
        </p:nvPicPr>
        <p:blipFill>
          <a:blip r:embed="rId3">
            <a:alphaModFix/>
          </a:blip>
          <a:stretch>
            <a:fillRect/>
          </a:stretch>
        </p:blipFill>
        <p:spPr>
          <a:xfrm>
            <a:off x="2933650" y="3280300"/>
            <a:ext cx="3116750" cy="269174"/>
          </a:xfrm>
          <a:prstGeom prst="rect">
            <a:avLst/>
          </a:prstGeom>
          <a:noFill/>
          <a:ln>
            <a:noFill/>
          </a:ln>
        </p:spPr>
      </p:pic>
      <p:sp>
        <p:nvSpPr>
          <p:cNvPr id="127" name="Google Shape;127;p19"/>
          <p:cNvSpPr txBox="1"/>
          <p:nvPr/>
        </p:nvSpPr>
        <p:spPr>
          <a:xfrm>
            <a:off x="1251850" y="3905250"/>
            <a:ext cx="714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Order is important:  </a:t>
            </a:r>
            <a:r>
              <a:rPr i="1" lang="en-US" sz="1800">
                <a:solidFill>
                  <a:srgbClr val="FF0000"/>
                </a:solidFill>
              </a:rPr>
              <a:t>“The film is good it’s not bad” </a:t>
            </a:r>
            <a:r>
              <a:rPr lang="en-US" sz="1800"/>
              <a:t> </a:t>
            </a:r>
            <a:r>
              <a:rPr lang="en-US"/>
              <a:t>(same words different order)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nvSpPr>
        <p:spPr>
          <a:xfrm>
            <a:off x="205950" y="1254525"/>
            <a:ext cx="5933400" cy="2287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Recurrent function: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If we want to predict future from past:</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Repetitive structure</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Don’t need to learn g.</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Same transition function f with the same parameters at every time step</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20"/>
          <p:cNvPicPr preferRelativeResize="0"/>
          <p:nvPr/>
        </p:nvPicPr>
        <p:blipFill rotWithShape="1">
          <a:blip r:embed="rId3">
            <a:alphaModFix/>
          </a:blip>
          <a:srcRect b="0" l="0" r="0" t="0"/>
          <a:stretch/>
        </p:blipFill>
        <p:spPr>
          <a:xfrm>
            <a:off x="1942650" y="3060725"/>
            <a:ext cx="5330985" cy="1569950"/>
          </a:xfrm>
          <a:prstGeom prst="rect">
            <a:avLst/>
          </a:prstGeom>
          <a:noFill/>
          <a:ln>
            <a:noFill/>
          </a:ln>
        </p:spPr>
      </p:pic>
      <p:pic>
        <p:nvPicPr>
          <p:cNvPr id="134" name="Google Shape;134;p20" title="x super left parenthesis t right parenthesis  equals f left parenthesis x super left parenthesis t minus 1 right parenthesis  right parenthesis equals f left parenthesis f left parenthesis x super left parenthesis t minus 2 right parenthesis  right parenthesis right parenthesis equals horizontal ellipsis equals g left parenthesis x super left parenthesis t minus 1 right parenthesis  comma horizontal ellipsis comma x super left parenthesis zero right parenthesis  right parenthesis"/>
          <p:cNvPicPr preferRelativeResize="0"/>
          <p:nvPr/>
        </p:nvPicPr>
        <p:blipFill rotWithShape="1">
          <a:blip r:embed="rId4">
            <a:alphaModFix/>
          </a:blip>
          <a:srcRect b="0" l="0" r="0" t="0"/>
          <a:stretch/>
        </p:blipFill>
        <p:spPr>
          <a:xfrm>
            <a:off x="2484050" y="1236000"/>
            <a:ext cx="5933401" cy="426425"/>
          </a:xfrm>
          <a:prstGeom prst="rect">
            <a:avLst/>
          </a:prstGeom>
          <a:noFill/>
          <a:ln>
            <a:noFill/>
          </a:ln>
        </p:spPr>
      </p:pic>
      <p:pic>
        <p:nvPicPr>
          <p:cNvPr id="135" name="Google Shape;135;p20"/>
          <p:cNvPicPr preferRelativeResize="0"/>
          <p:nvPr/>
        </p:nvPicPr>
        <p:blipFill rotWithShape="1">
          <a:blip r:embed="rId5">
            <a:alphaModFix/>
          </a:blip>
          <a:srcRect b="0" l="0" r="0" t="0"/>
          <a:stretch/>
        </p:blipFill>
        <p:spPr>
          <a:xfrm>
            <a:off x="3811375" y="1815875"/>
            <a:ext cx="4414500" cy="840275"/>
          </a:xfrm>
          <a:prstGeom prst="rect">
            <a:avLst/>
          </a:prstGeom>
          <a:noFill/>
          <a:ln>
            <a:noFill/>
          </a:ln>
        </p:spPr>
      </p:pic>
      <p:sp>
        <p:nvSpPr>
          <p:cNvPr id="136" name="Google Shape;136;p20"/>
          <p:cNvSpPr/>
          <p:nvPr/>
        </p:nvSpPr>
        <p:spPr>
          <a:xfrm>
            <a:off x="0" y="397380"/>
            <a:ext cx="9144000" cy="352500"/>
          </a:xfrm>
          <a:prstGeom prst="rect">
            <a:avLst/>
          </a:prstGeom>
          <a:solidFill>
            <a:srgbClr val="3A81BA"/>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rPr>
              <a:t>Recurrent relations</a:t>
            </a:r>
            <a:endParaRPr sz="2000">
              <a:solidFill>
                <a:srgbClr val="FFFFFF"/>
              </a:solidFill>
              <a:latin typeface="Arial"/>
              <a:ea typeface="Arial"/>
              <a:cs typeface="Arial"/>
              <a:sym typeface="Arial"/>
            </a:endParaRPr>
          </a:p>
        </p:txBody>
      </p:sp>
      <p:sp>
        <p:nvSpPr>
          <p:cNvPr id="137" name="Google Shape;137;p20"/>
          <p:cNvSpPr txBox="1"/>
          <p:nvPr>
            <p:ph idx="12" type="sldNum"/>
          </p:nvPr>
        </p:nvSpPr>
        <p:spPr>
          <a:xfrm>
            <a:off x="8052384" y="4749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